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Garet Bold" charset="1" panose="00000000000000000000"/>
      <p:regular r:id="rId25"/>
    </p:embeddedFont>
    <p:embeddedFont>
      <p:font typeface="Helios" charset="1" panose="020B0504020202020204"/>
      <p:regular r:id="rId26"/>
    </p:embeddedFont>
    <p:embeddedFont>
      <p:font typeface="Norwester" charset="1" panose="00000506000000000000"/>
      <p:regular r:id="rId27"/>
    </p:embeddedFont>
    <p:embeddedFont>
      <p:font typeface="Poppins"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gif" Type="http://schemas.openxmlformats.org/officeDocument/2006/relationships/image"/><Relationship Id="rId4"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http://test.zip" TargetMode="External" Type="http://schemas.openxmlformats.org/officeDocument/2006/relationships/hyperlink"/><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255985" y="-2180105"/>
            <a:ext cx="9400859" cy="526448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874" y="-2180105"/>
            <a:ext cx="9400859" cy="5264481"/>
          </a:xfrm>
          <a:prstGeom prst="rect">
            <a:avLst/>
          </a:prstGeom>
        </p:spPr>
      </p:pic>
      <p:sp>
        <p:nvSpPr>
          <p:cNvPr name="TextBox 5" id="5"/>
          <p:cNvSpPr txBox="true"/>
          <p:nvPr/>
        </p:nvSpPr>
        <p:spPr>
          <a:xfrm rot="0">
            <a:off x="3187000" y="2314039"/>
            <a:ext cx="11912250" cy="4467680"/>
          </a:xfrm>
          <a:prstGeom prst="rect">
            <a:avLst/>
          </a:prstGeom>
        </p:spPr>
        <p:txBody>
          <a:bodyPr anchor="t" rtlCol="false" tIns="0" lIns="0" bIns="0" rIns="0">
            <a:spAutoFit/>
          </a:bodyPr>
          <a:lstStyle/>
          <a:p>
            <a:pPr algn="ctr">
              <a:lnSpc>
                <a:spcPts val="11580"/>
              </a:lnSpc>
            </a:pPr>
          </a:p>
          <a:p>
            <a:pPr algn="ctr">
              <a:lnSpc>
                <a:spcPts val="11580"/>
              </a:lnSpc>
            </a:pPr>
            <a:r>
              <a:rPr lang="en-US" sz="11466" b="true">
                <a:solidFill>
                  <a:srgbClr val="FFFFFF"/>
                </a:solidFill>
                <a:latin typeface="Garet Bold"/>
                <a:ea typeface="Garet Bold"/>
                <a:cs typeface="Garet Bold"/>
                <a:sym typeface="Garet Bold"/>
              </a:rPr>
              <a:t>Space debris detection</a:t>
            </a:r>
          </a:p>
        </p:txBody>
      </p:sp>
      <p:pic>
        <p:nvPicPr>
          <p:cNvPr name="Picture 6" id="6"/>
          <p:cNvPicPr>
            <a:picLocks noChangeAspect="true"/>
          </p:cNvPicPr>
          <p:nvPr/>
        </p:nvPicPr>
        <p:blipFill>
          <a:blip r:embed="rId3"/>
          <a:srcRect l="0" t="0" r="0" b="0"/>
          <a:stretch>
            <a:fillRect/>
          </a:stretch>
        </p:blipFill>
        <p:spPr>
          <a:xfrm flipH="false" flipV="false" rot="-10798857">
            <a:off x="9144000" y="7201062"/>
            <a:ext cx="9400859" cy="526448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10798857">
            <a:off x="-256859" y="7197939"/>
            <a:ext cx="9400859" cy="5264481"/>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400696" y="643434"/>
            <a:ext cx="4710761" cy="894357"/>
          </a:xfrm>
          <a:prstGeom prst="rect">
            <a:avLst/>
          </a:prstGeom>
        </p:spPr>
        <p:txBody>
          <a:bodyPr anchor="t" rtlCol="false" tIns="0" lIns="0" bIns="0" rIns="0">
            <a:spAutoFit/>
          </a:bodyPr>
          <a:lstStyle/>
          <a:p>
            <a:pPr algn="ctr">
              <a:lnSpc>
                <a:spcPts val="6763"/>
              </a:lnSpc>
            </a:pPr>
            <a:r>
              <a:rPr lang="en-US" b="true" sz="6696">
                <a:solidFill>
                  <a:srgbClr val="FFFFFF"/>
                </a:solidFill>
                <a:latin typeface="Garet Bold"/>
                <a:ea typeface="Garet Bold"/>
                <a:cs typeface="Garet Bold"/>
                <a:sym typeface="Garet Bold"/>
              </a:rPr>
              <a:t>LIBRARIES </a:t>
            </a:r>
          </a:p>
        </p:txBody>
      </p:sp>
      <p:sp>
        <p:nvSpPr>
          <p:cNvPr name="TextBox 4" id="4"/>
          <p:cNvSpPr txBox="true"/>
          <p:nvPr/>
        </p:nvSpPr>
        <p:spPr>
          <a:xfrm rot="0">
            <a:off x="144550" y="2906251"/>
            <a:ext cx="10597749" cy="5030551"/>
          </a:xfrm>
          <a:prstGeom prst="rect">
            <a:avLst/>
          </a:prstGeom>
        </p:spPr>
        <p:txBody>
          <a:bodyPr anchor="t" rtlCol="false" tIns="0" lIns="0" bIns="0" rIns="0">
            <a:spAutoFit/>
          </a:bodyPr>
          <a:lstStyle/>
          <a:p>
            <a:pPr algn="l" marL="762895" indent="-381448" lvl="1">
              <a:lnSpc>
                <a:spcPts val="4946"/>
              </a:lnSpc>
              <a:buFont typeface="Arial"/>
              <a:buChar char="•"/>
            </a:pPr>
            <a:r>
              <a:rPr lang="en-US" sz="3533">
                <a:solidFill>
                  <a:srgbClr val="FFFFFF"/>
                </a:solidFill>
                <a:latin typeface="Poppins"/>
                <a:ea typeface="Poppins"/>
                <a:cs typeface="Poppins"/>
                <a:sym typeface="Poppins"/>
              </a:rPr>
              <a:t>Provides pre-trained models for transfer learning.</a:t>
            </a:r>
          </a:p>
          <a:p>
            <a:pPr algn="l" marL="762895" indent="-381448" lvl="1">
              <a:lnSpc>
                <a:spcPts val="4946"/>
              </a:lnSpc>
              <a:buFont typeface="Arial"/>
              <a:buChar char="•"/>
            </a:pPr>
            <a:r>
              <a:rPr lang="en-US" sz="3533">
                <a:solidFill>
                  <a:srgbClr val="FFFFFF"/>
                </a:solidFill>
                <a:latin typeface="Poppins"/>
                <a:ea typeface="Poppins"/>
                <a:cs typeface="Poppins"/>
                <a:sym typeface="Poppins"/>
              </a:rPr>
              <a:t>Uses GPU acceleration for fast training and inference.</a:t>
            </a:r>
          </a:p>
          <a:p>
            <a:pPr algn="l" marL="762895" indent="-381448" lvl="1">
              <a:lnSpc>
                <a:spcPts val="4946"/>
              </a:lnSpc>
              <a:buFont typeface="Arial"/>
              <a:buChar char="•"/>
            </a:pPr>
            <a:r>
              <a:rPr lang="en-US" sz="3533">
                <a:solidFill>
                  <a:srgbClr val="FFFFFF"/>
                </a:solidFill>
                <a:latin typeface="Poppins"/>
                <a:ea typeface="Poppins"/>
                <a:cs typeface="Poppins"/>
                <a:sym typeface="Poppins"/>
              </a:rPr>
              <a:t>Supports custom datasets and COCO-style annotations.</a:t>
            </a:r>
          </a:p>
          <a:p>
            <a:pPr algn="l" marL="762895" indent="-381448" lvl="1">
              <a:lnSpc>
                <a:spcPts val="4946"/>
              </a:lnSpc>
              <a:buFont typeface="Arial"/>
              <a:buChar char="•"/>
            </a:pPr>
            <a:r>
              <a:rPr lang="en-US" sz="3533">
                <a:solidFill>
                  <a:srgbClr val="FFFFFF"/>
                </a:solidFill>
                <a:latin typeface="Poppins"/>
                <a:ea typeface="Poppins"/>
                <a:cs typeface="Poppins"/>
                <a:sym typeface="Poppins"/>
              </a:rPr>
              <a:t>Supports Faster R-CNN Algorithm for lower training time and higher accuracy.</a:t>
            </a:r>
          </a:p>
        </p:txBody>
      </p:sp>
      <p:sp>
        <p:nvSpPr>
          <p:cNvPr name="TextBox 5" id="5"/>
          <p:cNvSpPr txBox="true"/>
          <p:nvPr/>
        </p:nvSpPr>
        <p:spPr>
          <a:xfrm rot="0">
            <a:off x="412103" y="1815133"/>
            <a:ext cx="9621799" cy="594360"/>
          </a:xfrm>
          <a:prstGeom prst="rect">
            <a:avLst/>
          </a:prstGeom>
        </p:spPr>
        <p:txBody>
          <a:bodyPr anchor="t" rtlCol="false" tIns="0" lIns="0" bIns="0" rIns="0">
            <a:spAutoFit/>
          </a:bodyPr>
          <a:lstStyle/>
          <a:p>
            <a:pPr algn="l">
              <a:lnSpc>
                <a:spcPts val="4545"/>
              </a:lnSpc>
            </a:pPr>
            <a:r>
              <a:rPr lang="en-US" sz="4500" b="true">
                <a:solidFill>
                  <a:srgbClr val="FFFFFF"/>
                </a:solidFill>
                <a:latin typeface="Garet Bold"/>
                <a:ea typeface="Garet Bold"/>
                <a:cs typeface="Garet Bold"/>
                <a:sym typeface="Garet Bold"/>
              </a:rPr>
              <a:t>KEY FEATURES FOR DETECTRON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415048" y="3001501"/>
            <a:ext cx="8528905" cy="3384311"/>
          </a:xfrm>
          <a:custGeom>
            <a:avLst/>
            <a:gdLst/>
            <a:ahLst/>
            <a:cxnLst/>
            <a:rect r="r" b="b" t="t" l="l"/>
            <a:pathLst>
              <a:path h="3384311" w="8528905">
                <a:moveTo>
                  <a:pt x="0" y="0"/>
                </a:moveTo>
                <a:lnTo>
                  <a:pt x="8528905" y="0"/>
                </a:lnTo>
                <a:lnTo>
                  <a:pt x="8528905" y="3384312"/>
                </a:lnTo>
                <a:lnTo>
                  <a:pt x="0" y="3384312"/>
                </a:lnTo>
                <a:lnTo>
                  <a:pt x="0" y="0"/>
                </a:lnTo>
                <a:close/>
              </a:path>
            </a:pathLst>
          </a:custGeom>
          <a:blipFill>
            <a:blip r:embed="rId3"/>
            <a:stretch>
              <a:fillRect l="-2401" t="0" r="0" b="0"/>
            </a:stretch>
          </a:blipFill>
        </p:spPr>
      </p:sp>
      <p:sp>
        <p:nvSpPr>
          <p:cNvPr name="TextBox 4" id="4"/>
          <p:cNvSpPr txBox="true"/>
          <p:nvPr/>
        </p:nvSpPr>
        <p:spPr>
          <a:xfrm rot="0">
            <a:off x="6541031" y="643434"/>
            <a:ext cx="4430093" cy="894357"/>
          </a:xfrm>
          <a:prstGeom prst="rect">
            <a:avLst/>
          </a:prstGeom>
        </p:spPr>
        <p:txBody>
          <a:bodyPr anchor="t" rtlCol="false" tIns="0" lIns="0" bIns="0" rIns="0">
            <a:spAutoFit/>
          </a:bodyPr>
          <a:lstStyle/>
          <a:p>
            <a:pPr algn="ctr">
              <a:lnSpc>
                <a:spcPts val="6763"/>
              </a:lnSpc>
            </a:pPr>
            <a:r>
              <a:rPr lang="en-US" b="true" sz="6696">
                <a:solidFill>
                  <a:srgbClr val="FFFFFF"/>
                </a:solidFill>
                <a:latin typeface="Garet Bold"/>
                <a:ea typeface="Garet Bold"/>
                <a:cs typeface="Garet Bold"/>
                <a:sym typeface="Garet Bold"/>
              </a:rPr>
              <a:t>METHODS</a:t>
            </a:r>
          </a:p>
        </p:txBody>
      </p:sp>
      <p:sp>
        <p:nvSpPr>
          <p:cNvPr name="TextBox 5" id="5"/>
          <p:cNvSpPr txBox="true"/>
          <p:nvPr/>
        </p:nvSpPr>
        <p:spPr>
          <a:xfrm rot="0">
            <a:off x="144550" y="2906251"/>
            <a:ext cx="9270498" cy="6060854"/>
          </a:xfrm>
          <a:prstGeom prst="rect">
            <a:avLst/>
          </a:prstGeom>
        </p:spPr>
        <p:txBody>
          <a:bodyPr anchor="t" rtlCol="false" tIns="0" lIns="0" bIns="0" rIns="0">
            <a:spAutoFit/>
          </a:bodyPr>
          <a:lstStyle/>
          <a:p>
            <a:pPr algn="l" marL="667351" indent="-333676" lvl="1">
              <a:lnSpc>
                <a:spcPts val="4327"/>
              </a:lnSpc>
              <a:buFont typeface="Arial"/>
              <a:buChar char="•"/>
            </a:pPr>
            <a:r>
              <a:rPr lang="en-US" sz="3091">
                <a:solidFill>
                  <a:srgbClr val="FFFFFF"/>
                </a:solidFill>
                <a:latin typeface="Poppins"/>
                <a:ea typeface="Poppins"/>
                <a:cs typeface="Poppins"/>
                <a:sym typeface="Poppins"/>
              </a:rPr>
              <a:t>R-CNN (Regional Convolutional Neural Network) is a deep learning model for object detection that uses a two-step process:</a:t>
            </a:r>
          </a:p>
          <a:p>
            <a:pPr algn="l" marL="667351" indent="-333676" lvl="1">
              <a:lnSpc>
                <a:spcPts val="4327"/>
              </a:lnSpc>
              <a:buFont typeface="Arial"/>
              <a:buChar char="•"/>
            </a:pPr>
            <a:r>
              <a:rPr lang="en-US" sz="3091">
                <a:solidFill>
                  <a:srgbClr val="FFFFFF"/>
                </a:solidFill>
                <a:latin typeface="Poppins"/>
                <a:ea typeface="Poppins"/>
                <a:cs typeface="Poppins"/>
                <a:sym typeface="Poppins"/>
              </a:rPr>
              <a:t>Region Proposal – Selects potential object locations using Selective Search and propose them as regions.</a:t>
            </a:r>
          </a:p>
          <a:p>
            <a:pPr algn="l" marL="667351" indent="-333676" lvl="1">
              <a:lnSpc>
                <a:spcPts val="4327"/>
              </a:lnSpc>
              <a:buFont typeface="Arial"/>
              <a:buChar char="•"/>
            </a:pPr>
            <a:r>
              <a:rPr lang="en-US" sz="3091">
                <a:solidFill>
                  <a:srgbClr val="FFFFFF"/>
                </a:solidFill>
                <a:latin typeface="Poppins"/>
                <a:ea typeface="Poppins"/>
                <a:cs typeface="Poppins"/>
                <a:sym typeface="Poppins"/>
              </a:rPr>
              <a:t>CNN Feature Extraction &amp; Classification – Uses a Convolutional Neural Network (CNN) to classify each proposed region and refine bounding boxes.</a:t>
            </a:r>
          </a:p>
        </p:txBody>
      </p:sp>
      <p:sp>
        <p:nvSpPr>
          <p:cNvPr name="TextBox 6" id="6"/>
          <p:cNvSpPr txBox="true"/>
          <p:nvPr/>
        </p:nvSpPr>
        <p:spPr>
          <a:xfrm rot="0">
            <a:off x="412103" y="1815133"/>
            <a:ext cx="9621799" cy="594360"/>
          </a:xfrm>
          <a:prstGeom prst="rect">
            <a:avLst/>
          </a:prstGeom>
        </p:spPr>
        <p:txBody>
          <a:bodyPr anchor="t" rtlCol="false" tIns="0" lIns="0" bIns="0" rIns="0">
            <a:spAutoFit/>
          </a:bodyPr>
          <a:lstStyle/>
          <a:p>
            <a:pPr algn="l">
              <a:lnSpc>
                <a:spcPts val="4545"/>
              </a:lnSpc>
            </a:pPr>
            <a:r>
              <a:rPr lang="en-US" sz="4500" b="true">
                <a:solidFill>
                  <a:srgbClr val="FFFFFF"/>
                </a:solidFill>
                <a:latin typeface="Garet Bold"/>
                <a:ea typeface="Garet Bold"/>
                <a:cs typeface="Garet Bold"/>
                <a:sym typeface="Garet Bold"/>
              </a:rPr>
              <a:t>R-CNN 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329401" y="643434"/>
            <a:ext cx="8853351" cy="894357"/>
          </a:xfrm>
          <a:prstGeom prst="rect">
            <a:avLst/>
          </a:prstGeom>
        </p:spPr>
        <p:txBody>
          <a:bodyPr anchor="t" rtlCol="false" tIns="0" lIns="0" bIns="0" rIns="0">
            <a:spAutoFit/>
          </a:bodyPr>
          <a:lstStyle/>
          <a:p>
            <a:pPr algn="ctr">
              <a:lnSpc>
                <a:spcPts val="6763"/>
              </a:lnSpc>
            </a:pPr>
            <a:r>
              <a:rPr lang="en-US" b="true" sz="6696">
                <a:solidFill>
                  <a:srgbClr val="FFFFFF"/>
                </a:solidFill>
                <a:latin typeface="Garet Bold"/>
                <a:ea typeface="Garet Bold"/>
                <a:cs typeface="Garet Bold"/>
                <a:sym typeface="Garet Bold"/>
              </a:rPr>
              <a:t>HYPERPARAMETERS</a:t>
            </a:r>
          </a:p>
        </p:txBody>
      </p:sp>
      <p:sp>
        <p:nvSpPr>
          <p:cNvPr name="TextBox 4" id="4"/>
          <p:cNvSpPr txBox="true"/>
          <p:nvPr/>
        </p:nvSpPr>
        <p:spPr>
          <a:xfrm rot="0">
            <a:off x="144550" y="2906251"/>
            <a:ext cx="9270498" cy="5511389"/>
          </a:xfrm>
          <a:prstGeom prst="rect">
            <a:avLst/>
          </a:prstGeom>
        </p:spPr>
        <p:txBody>
          <a:bodyPr anchor="t" rtlCol="false" tIns="0" lIns="0" bIns="0" rIns="0">
            <a:spAutoFit/>
          </a:bodyPr>
          <a:lstStyle/>
          <a:p>
            <a:pPr algn="l" marL="667351" indent="-333676" lvl="1">
              <a:lnSpc>
                <a:spcPts val="4327"/>
              </a:lnSpc>
              <a:buFont typeface="Arial"/>
              <a:buChar char="•"/>
            </a:pPr>
            <a:r>
              <a:rPr lang="en-US" sz="3091">
                <a:solidFill>
                  <a:srgbClr val="FFFFFF"/>
                </a:solidFill>
                <a:latin typeface="Poppins"/>
                <a:ea typeface="Poppins"/>
                <a:cs typeface="Poppins"/>
                <a:sym typeface="Poppins"/>
              </a:rPr>
              <a:t>Batch size per iteration (number of images processed at once)</a:t>
            </a:r>
          </a:p>
          <a:p>
            <a:pPr algn="l" marL="667351" indent="-333676" lvl="1">
              <a:lnSpc>
                <a:spcPts val="4327"/>
              </a:lnSpc>
              <a:buFont typeface="Arial"/>
              <a:buChar char="•"/>
            </a:pPr>
            <a:r>
              <a:rPr lang="en-US" sz="3091">
                <a:solidFill>
                  <a:srgbClr val="FFFFFF"/>
                </a:solidFill>
                <a:latin typeface="Poppins"/>
                <a:ea typeface="Poppins"/>
                <a:cs typeface="Poppins"/>
                <a:sym typeface="Poppins"/>
              </a:rPr>
              <a:t>Initial learning rate (controls step size for weight updates).</a:t>
            </a:r>
          </a:p>
          <a:p>
            <a:pPr algn="l" marL="667351" indent="-333676" lvl="1">
              <a:lnSpc>
                <a:spcPts val="4327"/>
              </a:lnSpc>
              <a:buFont typeface="Arial"/>
              <a:buChar char="•"/>
            </a:pPr>
            <a:r>
              <a:rPr lang="en-US" sz="3091">
                <a:solidFill>
                  <a:srgbClr val="FFFFFF"/>
                </a:solidFill>
                <a:latin typeface="Poppins"/>
                <a:ea typeface="Poppins"/>
                <a:cs typeface="Poppins"/>
                <a:sym typeface="Poppins"/>
              </a:rPr>
              <a:t>Total training iterations (defines how long the model trains).</a:t>
            </a:r>
          </a:p>
          <a:p>
            <a:pPr algn="l" marL="667351" indent="-333676" lvl="1">
              <a:lnSpc>
                <a:spcPts val="4327"/>
              </a:lnSpc>
              <a:buFont typeface="Arial"/>
              <a:buChar char="•"/>
            </a:pPr>
            <a:r>
              <a:rPr lang="en-US" sz="3091">
                <a:solidFill>
                  <a:srgbClr val="FFFFFF"/>
                </a:solidFill>
                <a:latin typeface="Poppins"/>
                <a:ea typeface="Poppins"/>
                <a:cs typeface="Poppins"/>
                <a:sym typeface="Poppins"/>
              </a:rPr>
              <a:t>the model backbone (in this case ResNet 50)</a:t>
            </a:r>
          </a:p>
          <a:p>
            <a:pPr algn="l" marL="667351" indent="-333676" lvl="1">
              <a:lnSpc>
                <a:spcPts val="4327"/>
              </a:lnSpc>
              <a:buFont typeface="Arial"/>
              <a:buChar char="•"/>
            </a:pPr>
            <a:r>
              <a:rPr lang="en-US" sz="3091">
                <a:solidFill>
                  <a:srgbClr val="FFFFFF"/>
                </a:solidFill>
                <a:latin typeface="Poppins"/>
                <a:ea typeface="Poppins"/>
                <a:cs typeface="Poppins"/>
                <a:sym typeface="Poppins"/>
              </a:rPr>
              <a:t>model depth which is how many hidden layers in the network (in this case 50)</a:t>
            </a:r>
          </a:p>
        </p:txBody>
      </p:sp>
      <p:sp>
        <p:nvSpPr>
          <p:cNvPr name="TextBox 5" id="5"/>
          <p:cNvSpPr txBox="true"/>
          <p:nvPr/>
        </p:nvSpPr>
        <p:spPr>
          <a:xfrm rot="0">
            <a:off x="412103" y="1815133"/>
            <a:ext cx="9621799" cy="594360"/>
          </a:xfrm>
          <a:prstGeom prst="rect">
            <a:avLst/>
          </a:prstGeom>
        </p:spPr>
        <p:txBody>
          <a:bodyPr anchor="t" rtlCol="false" tIns="0" lIns="0" bIns="0" rIns="0">
            <a:spAutoFit/>
          </a:bodyPr>
          <a:lstStyle/>
          <a:p>
            <a:pPr algn="l">
              <a:lnSpc>
                <a:spcPts val="4545"/>
              </a:lnSpc>
            </a:pPr>
            <a:r>
              <a:rPr lang="en-US" sz="4500" b="true">
                <a:solidFill>
                  <a:srgbClr val="FFFFFF"/>
                </a:solidFill>
                <a:latin typeface="Garet Bold"/>
                <a:ea typeface="Garet Bold"/>
                <a:cs typeface="Garet Bold"/>
                <a:sym typeface="Garet Bold"/>
              </a:rPr>
              <a:t>TRAINING HYPERPARAMETERS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541611" y="643434"/>
            <a:ext cx="8428932" cy="894357"/>
          </a:xfrm>
          <a:prstGeom prst="rect">
            <a:avLst/>
          </a:prstGeom>
        </p:spPr>
        <p:txBody>
          <a:bodyPr anchor="t" rtlCol="false" tIns="0" lIns="0" bIns="0" rIns="0">
            <a:spAutoFit/>
          </a:bodyPr>
          <a:lstStyle/>
          <a:p>
            <a:pPr algn="ctr">
              <a:lnSpc>
                <a:spcPts val="6763"/>
              </a:lnSpc>
            </a:pPr>
            <a:r>
              <a:rPr lang="en-US" b="true" sz="6696">
                <a:solidFill>
                  <a:srgbClr val="FFFFFF"/>
                </a:solidFill>
                <a:latin typeface="Garet Bold"/>
                <a:ea typeface="Garet Bold"/>
                <a:cs typeface="Garet Bold"/>
                <a:sym typeface="Garet Bold"/>
              </a:rPr>
              <a:t>ACCURACY &amp; LOSS</a:t>
            </a:r>
          </a:p>
        </p:txBody>
      </p:sp>
      <p:sp>
        <p:nvSpPr>
          <p:cNvPr name="TextBox 4" id="4"/>
          <p:cNvSpPr txBox="true"/>
          <p:nvPr/>
        </p:nvSpPr>
        <p:spPr>
          <a:xfrm rot="0">
            <a:off x="144550" y="2906251"/>
            <a:ext cx="9270498" cy="5445988"/>
          </a:xfrm>
          <a:prstGeom prst="rect">
            <a:avLst/>
          </a:prstGeom>
        </p:spPr>
        <p:txBody>
          <a:bodyPr anchor="t" rtlCol="false" tIns="0" lIns="0" bIns="0" rIns="0">
            <a:spAutoFit/>
          </a:bodyPr>
          <a:lstStyle/>
          <a:p>
            <a:pPr algn="l">
              <a:lnSpc>
                <a:spcPts val="4327"/>
              </a:lnSpc>
            </a:pPr>
            <a:r>
              <a:rPr lang="en-US" sz="3091">
                <a:solidFill>
                  <a:srgbClr val="FFFFFF"/>
                </a:solidFill>
                <a:latin typeface="Poppins"/>
                <a:ea typeface="Poppins"/>
                <a:cs typeface="Poppins"/>
                <a:sym typeface="Poppins"/>
              </a:rPr>
              <a:t>Detectron2 evaluates model performance using COCO evaluation metrics, which include:</a:t>
            </a:r>
          </a:p>
          <a:p>
            <a:pPr algn="l" marL="667351" indent="-333676" lvl="1">
              <a:lnSpc>
                <a:spcPts val="4327"/>
              </a:lnSpc>
              <a:buFont typeface="Arial"/>
              <a:buChar char="•"/>
            </a:pPr>
            <a:r>
              <a:rPr lang="en-US" sz="3091">
                <a:solidFill>
                  <a:srgbClr val="FFFFFF"/>
                </a:solidFill>
                <a:latin typeface="Poppins"/>
                <a:ea typeface="Poppins"/>
                <a:cs typeface="Poppins"/>
                <a:sym typeface="Poppins"/>
              </a:rPr>
              <a:t>mAP (Mean Average Precision) : Measures overall accuracy across different Intersection over Union (IoU) thresholds (strictest metric).</a:t>
            </a:r>
          </a:p>
          <a:p>
            <a:pPr algn="l" marL="667351" indent="-333676" lvl="1">
              <a:lnSpc>
                <a:spcPts val="4327"/>
              </a:lnSpc>
              <a:buFont typeface="Arial"/>
              <a:buChar char="•"/>
            </a:pPr>
            <a:r>
              <a:rPr lang="en-US" sz="3091">
                <a:solidFill>
                  <a:srgbClr val="FFFFFF"/>
                </a:solidFill>
                <a:latin typeface="Poppins"/>
                <a:ea typeface="Poppins"/>
                <a:cs typeface="Poppins"/>
                <a:sym typeface="Poppins"/>
              </a:rPr>
              <a:t>AP@50 (AP at IoU ≥ 50%) : Measures accuracy when predictions overlap at least 50% with ground truth.</a:t>
            </a:r>
          </a:p>
          <a:p>
            <a:pPr algn="l">
              <a:lnSpc>
                <a:spcPts val="4327"/>
              </a:lnSpc>
            </a:pPr>
          </a:p>
        </p:txBody>
      </p:sp>
      <p:sp>
        <p:nvSpPr>
          <p:cNvPr name="TextBox 5" id="5"/>
          <p:cNvSpPr txBox="true"/>
          <p:nvPr/>
        </p:nvSpPr>
        <p:spPr>
          <a:xfrm rot="0">
            <a:off x="412103" y="1815133"/>
            <a:ext cx="9621799" cy="594360"/>
          </a:xfrm>
          <a:prstGeom prst="rect">
            <a:avLst/>
          </a:prstGeom>
        </p:spPr>
        <p:txBody>
          <a:bodyPr anchor="t" rtlCol="false" tIns="0" lIns="0" bIns="0" rIns="0">
            <a:spAutoFit/>
          </a:bodyPr>
          <a:lstStyle/>
          <a:p>
            <a:pPr algn="l">
              <a:lnSpc>
                <a:spcPts val="4545"/>
              </a:lnSpc>
            </a:pPr>
            <a:r>
              <a:rPr lang="en-US" sz="4500" b="true">
                <a:solidFill>
                  <a:srgbClr val="FFFFFF"/>
                </a:solidFill>
                <a:latin typeface="Garet Bold"/>
                <a:ea typeface="Garet Bold"/>
                <a:cs typeface="Garet Bold"/>
                <a:sym typeface="Garet Bold"/>
              </a:rPr>
              <a:t>ACCURACY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949766" y="2409493"/>
            <a:ext cx="11832233" cy="5842165"/>
          </a:xfrm>
          <a:custGeom>
            <a:avLst/>
            <a:gdLst/>
            <a:ahLst/>
            <a:cxnLst/>
            <a:rect r="r" b="b" t="t" l="l"/>
            <a:pathLst>
              <a:path h="5842165" w="11832233">
                <a:moveTo>
                  <a:pt x="0" y="0"/>
                </a:moveTo>
                <a:lnTo>
                  <a:pt x="11832233" y="0"/>
                </a:lnTo>
                <a:lnTo>
                  <a:pt x="11832233" y="5842164"/>
                </a:lnTo>
                <a:lnTo>
                  <a:pt x="0" y="5842164"/>
                </a:lnTo>
                <a:lnTo>
                  <a:pt x="0" y="0"/>
                </a:lnTo>
                <a:close/>
              </a:path>
            </a:pathLst>
          </a:custGeom>
          <a:blipFill>
            <a:blip r:embed="rId3"/>
            <a:stretch>
              <a:fillRect l="0" t="0" r="0" b="0"/>
            </a:stretch>
          </a:blipFill>
        </p:spPr>
      </p:sp>
      <p:sp>
        <p:nvSpPr>
          <p:cNvPr name="TextBox 4" id="4"/>
          <p:cNvSpPr txBox="true"/>
          <p:nvPr/>
        </p:nvSpPr>
        <p:spPr>
          <a:xfrm rot="0">
            <a:off x="4541611" y="643434"/>
            <a:ext cx="8428932" cy="894357"/>
          </a:xfrm>
          <a:prstGeom prst="rect">
            <a:avLst/>
          </a:prstGeom>
        </p:spPr>
        <p:txBody>
          <a:bodyPr anchor="t" rtlCol="false" tIns="0" lIns="0" bIns="0" rIns="0">
            <a:spAutoFit/>
          </a:bodyPr>
          <a:lstStyle/>
          <a:p>
            <a:pPr algn="ctr">
              <a:lnSpc>
                <a:spcPts val="6763"/>
              </a:lnSpc>
            </a:pPr>
            <a:r>
              <a:rPr lang="en-US" b="true" sz="6696">
                <a:solidFill>
                  <a:srgbClr val="FFFFFF"/>
                </a:solidFill>
                <a:latin typeface="Garet Bold"/>
                <a:ea typeface="Garet Bold"/>
                <a:cs typeface="Garet Bold"/>
                <a:sym typeface="Garet Bold"/>
              </a:rPr>
              <a:t>ACCURACY &amp; LOSS</a:t>
            </a:r>
          </a:p>
        </p:txBody>
      </p:sp>
      <p:sp>
        <p:nvSpPr>
          <p:cNvPr name="TextBox 5" id="5"/>
          <p:cNvSpPr txBox="true"/>
          <p:nvPr/>
        </p:nvSpPr>
        <p:spPr>
          <a:xfrm rot="0">
            <a:off x="144550" y="2906251"/>
            <a:ext cx="5078453" cy="1102588"/>
          </a:xfrm>
          <a:prstGeom prst="rect">
            <a:avLst/>
          </a:prstGeom>
        </p:spPr>
        <p:txBody>
          <a:bodyPr anchor="t" rtlCol="false" tIns="0" lIns="0" bIns="0" rIns="0">
            <a:spAutoFit/>
          </a:bodyPr>
          <a:lstStyle/>
          <a:p>
            <a:pPr algn="l">
              <a:lnSpc>
                <a:spcPts val="4327"/>
              </a:lnSpc>
            </a:pPr>
            <a:r>
              <a:rPr lang="en-US" sz="3091">
                <a:solidFill>
                  <a:srgbClr val="FFFFFF"/>
                </a:solidFill>
                <a:latin typeface="Poppins"/>
                <a:ea typeface="Poppins"/>
                <a:cs typeface="Poppins"/>
                <a:sym typeface="Poppins"/>
              </a:rPr>
              <a:t>as shown in the figure the Accuracy is 97.85.</a:t>
            </a:r>
          </a:p>
        </p:txBody>
      </p:sp>
      <p:sp>
        <p:nvSpPr>
          <p:cNvPr name="TextBox 6" id="6"/>
          <p:cNvSpPr txBox="true"/>
          <p:nvPr/>
        </p:nvSpPr>
        <p:spPr>
          <a:xfrm rot="0">
            <a:off x="412103" y="1815133"/>
            <a:ext cx="9621799" cy="594360"/>
          </a:xfrm>
          <a:prstGeom prst="rect">
            <a:avLst/>
          </a:prstGeom>
        </p:spPr>
        <p:txBody>
          <a:bodyPr anchor="t" rtlCol="false" tIns="0" lIns="0" bIns="0" rIns="0">
            <a:spAutoFit/>
          </a:bodyPr>
          <a:lstStyle/>
          <a:p>
            <a:pPr algn="l">
              <a:lnSpc>
                <a:spcPts val="4545"/>
              </a:lnSpc>
            </a:pPr>
            <a:r>
              <a:rPr lang="en-US" sz="4500" b="true">
                <a:solidFill>
                  <a:srgbClr val="FFFFFF"/>
                </a:solidFill>
                <a:latin typeface="Garet Bold"/>
                <a:ea typeface="Garet Bold"/>
                <a:cs typeface="Garet Bold"/>
                <a:sym typeface="Garet Bold"/>
              </a:rPr>
              <a:t>ACCURACY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410178" y="1888314"/>
            <a:ext cx="12660997" cy="5998147"/>
          </a:xfrm>
          <a:custGeom>
            <a:avLst/>
            <a:gdLst/>
            <a:ahLst/>
            <a:cxnLst/>
            <a:rect r="r" b="b" t="t" l="l"/>
            <a:pathLst>
              <a:path h="5998147" w="12660997">
                <a:moveTo>
                  <a:pt x="0" y="0"/>
                </a:moveTo>
                <a:lnTo>
                  <a:pt x="12660997" y="0"/>
                </a:lnTo>
                <a:lnTo>
                  <a:pt x="12660997" y="5998147"/>
                </a:lnTo>
                <a:lnTo>
                  <a:pt x="0" y="5998147"/>
                </a:lnTo>
                <a:lnTo>
                  <a:pt x="0" y="0"/>
                </a:lnTo>
                <a:close/>
              </a:path>
            </a:pathLst>
          </a:custGeom>
          <a:blipFill>
            <a:blip r:embed="rId3"/>
            <a:stretch>
              <a:fillRect l="0" t="0" r="0" b="0"/>
            </a:stretch>
          </a:blipFill>
        </p:spPr>
      </p:sp>
      <p:sp>
        <p:nvSpPr>
          <p:cNvPr name="TextBox 4" id="4"/>
          <p:cNvSpPr txBox="true"/>
          <p:nvPr/>
        </p:nvSpPr>
        <p:spPr>
          <a:xfrm rot="0">
            <a:off x="4541611" y="643434"/>
            <a:ext cx="8428932" cy="894357"/>
          </a:xfrm>
          <a:prstGeom prst="rect">
            <a:avLst/>
          </a:prstGeom>
        </p:spPr>
        <p:txBody>
          <a:bodyPr anchor="t" rtlCol="false" tIns="0" lIns="0" bIns="0" rIns="0">
            <a:spAutoFit/>
          </a:bodyPr>
          <a:lstStyle/>
          <a:p>
            <a:pPr algn="ctr">
              <a:lnSpc>
                <a:spcPts val="6763"/>
              </a:lnSpc>
            </a:pPr>
            <a:r>
              <a:rPr lang="en-US" b="true" sz="6696">
                <a:solidFill>
                  <a:srgbClr val="FFFFFF"/>
                </a:solidFill>
                <a:latin typeface="Garet Bold"/>
                <a:ea typeface="Garet Bold"/>
                <a:cs typeface="Garet Bold"/>
                <a:sym typeface="Garet Bold"/>
              </a:rPr>
              <a:t>ACCURACY &amp; LOSS</a:t>
            </a:r>
          </a:p>
        </p:txBody>
      </p:sp>
      <p:sp>
        <p:nvSpPr>
          <p:cNvPr name="TextBox 5" id="5"/>
          <p:cNvSpPr txBox="true"/>
          <p:nvPr/>
        </p:nvSpPr>
        <p:spPr>
          <a:xfrm rot="0">
            <a:off x="144550" y="2906251"/>
            <a:ext cx="5078453" cy="1102588"/>
          </a:xfrm>
          <a:prstGeom prst="rect">
            <a:avLst/>
          </a:prstGeom>
        </p:spPr>
        <p:txBody>
          <a:bodyPr anchor="t" rtlCol="false" tIns="0" lIns="0" bIns="0" rIns="0">
            <a:spAutoFit/>
          </a:bodyPr>
          <a:lstStyle/>
          <a:p>
            <a:pPr algn="l">
              <a:lnSpc>
                <a:spcPts val="4327"/>
              </a:lnSpc>
            </a:pPr>
            <a:r>
              <a:rPr lang="en-US" sz="3091">
                <a:solidFill>
                  <a:srgbClr val="FFFFFF"/>
                </a:solidFill>
                <a:latin typeface="Poppins"/>
                <a:ea typeface="Poppins"/>
                <a:cs typeface="Poppins"/>
                <a:sym typeface="Poppins"/>
              </a:rPr>
              <a:t>as shown in the figure the loss is 0.06.</a:t>
            </a:r>
          </a:p>
        </p:txBody>
      </p:sp>
      <p:sp>
        <p:nvSpPr>
          <p:cNvPr name="TextBox 6" id="6"/>
          <p:cNvSpPr txBox="true"/>
          <p:nvPr/>
        </p:nvSpPr>
        <p:spPr>
          <a:xfrm rot="0">
            <a:off x="412103" y="1815133"/>
            <a:ext cx="9621799" cy="594360"/>
          </a:xfrm>
          <a:prstGeom prst="rect">
            <a:avLst/>
          </a:prstGeom>
        </p:spPr>
        <p:txBody>
          <a:bodyPr anchor="t" rtlCol="false" tIns="0" lIns="0" bIns="0" rIns="0">
            <a:spAutoFit/>
          </a:bodyPr>
          <a:lstStyle/>
          <a:p>
            <a:pPr algn="l">
              <a:lnSpc>
                <a:spcPts val="4545"/>
              </a:lnSpc>
            </a:pPr>
            <a:r>
              <a:rPr lang="en-US" sz="4500" b="true">
                <a:solidFill>
                  <a:srgbClr val="FFFFFF"/>
                </a:solidFill>
                <a:latin typeface="Garet Bold"/>
                <a:ea typeface="Garet Bold"/>
                <a:cs typeface="Garet Bold"/>
                <a:sym typeface="Garet Bold"/>
              </a:rPr>
              <a:t>LOSS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255985" y="-2180105"/>
            <a:ext cx="9400859" cy="526448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874" y="-2180105"/>
            <a:ext cx="9400859" cy="5264481"/>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10798857">
            <a:off x="9144000" y="7201062"/>
            <a:ext cx="9400859" cy="5264481"/>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10798857">
            <a:off x="-256859" y="7197939"/>
            <a:ext cx="9400859" cy="5264481"/>
          </a:xfrm>
          <a:prstGeom prst="rect">
            <a:avLst/>
          </a:prstGeom>
        </p:spPr>
      </p:pic>
      <p:sp>
        <p:nvSpPr>
          <p:cNvPr name="Freeform 7" id="7"/>
          <p:cNvSpPr/>
          <p:nvPr/>
        </p:nvSpPr>
        <p:spPr>
          <a:xfrm flipH="false" flipV="false" rot="0">
            <a:off x="6375685" y="2376059"/>
            <a:ext cx="5534882" cy="5534882"/>
          </a:xfrm>
          <a:custGeom>
            <a:avLst/>
            <a:gdLst/>
            <a:ahLst/>
            <a:cxnLst/>
            <a:rect r="r" b="b" t="t" l="l"/>
            <a:pathLst>
              <a:path h="5534882" w="5534882">
                <a:moveTo>
                  <a:pt x="0" y="0"/>
                </a:moveTo>
                <a:lnTo>
                  <a:pt x="5534881" y="0"/>
                </a:lnTo>
                <a:lnTo>
                  <a:pt x="5534881" y="5534882"/>
                </a:lnTo>
                <a:lnTo>
                  <a:pt x="0" y="5534882"/>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770294" y="4294225"/>
            <a:ext cx="6747412" cy="1835785"/>
          </a:xfrm>
          <a:prstGeom prst="rect">
            <a:avLst/>
          </a:prstGeom>
        </p:spPr>
        <p:txBody>
          <a:bodyPr anchor="t" rtlCol="false" tIns="0" lIns="0" bIns="0" rIns="0">
            <a:spAutoFit/>
          </a:bodyPr>
          <a:lstStyle/>
          <a:p>
            <a:pPr algn="ctr">
              <a:lnSpc>
                <a:spcPts val="7069"/>
              </a:lnSpc>
            </a:pPr>
            <a:r>
              <a:rPr lang="en-US" b="true" sz="6999">
                <a:solidFill>
                  <a:srgbClr val="FFFFFF"/>
                </a:solidFill>
                <a:latin typeface="Garet Bold"/>
                <a:ea typeface="Garet Bold"/>
                <a:cs typeface="Garet Bold"/>
                <a:sym typeface="Garet Bold"/>
              </a:rPr>
              <a:t>PROBLEMS WE FACED</a:t>
            </a:r>
          </a:p>
        </p:txBody>
      </p:sp>
      <p:sp>
        <p:nvSpPr>
          <p:cNvPr name="TextBox 4" id="4"/>
          <p:cNvSpPr txBox="true"/>
          <p:nvPr/>
        </p:nvSpPr>
        <p:spPr>
          <a:xfrm rot="0">
            <a:off x="1768750" y="2518991"/>
            <a:ext cx="5689057" cy="954405"/>
          </a:xfrm>
          <a:prstGeom prst="rect">
            <a:avLst/>
          </a:prstGeom>
        </p:spPr>
        <p:txBody>
          <a:bodyPr anchor="t" rtlCol="false" tIns="0" lIns="0" bIns="0" rIns="0">
            <a:spAutoFit/>
          </a:bodyPr>
          <a:lstStyle/>
          <a:p>
            <a:pPr algn="ctr">
              <a:lnSpc>
                <a:spcPts val="2520"/>
              </a:lnSpc>
            </a:pPr>
            <a:r>
              <a:rPr lang="en-US" sz="1800">
                <a:solidFill>
                  <a:srgbClr val="FFFFFF"/>
                </a:solidFill>
                <a:latin typeface="Poppins"/>
                <a:ea typeface="Poppins"/>
                <a:cs typeface="Poppins"/>
                <a:sym typeface="Poppins"/>
              </a:rPr>
              <a:t>The main library we used for this project (Detectron2) was not able to run locally only on cloud (google colab)</a:t>
            </a:r>
          </a:p>
        </p:txBody>
      </p:sp>
      <p:sp>
        <p:nvSpPr>
          <p:cNvPr name="TextBox 5" id="5"/>
          <p:cNvSpPr txBox="true"/>
          <p:nvPr/>
        </p:nvSpPr>
        <p:spPr>
          <a:xfrm rot="0">
            <a:off x="3474476" y="1680689"/>
            <a:ext cx="2277606" cy="650875"/>
          </a:xfrm>
          <a:prstGeom prst="rect">
            <a:avLst/>
          </a:prstGeom>
        </p:spPr>
        <p:txBody>
          <a:bodyPr anchor="t" rtlCol="false" tIns="0" lIns="0" bIns="0" rIns="0">
            <a:spAutoFit/>
          </a:bodyPr>
          <a:lstStyle/>
          <a:p>
            <a:pPr algn="ctr">
              <a:lnSpc>
                <a:spcPts val="2524"/>
              </a:lnSpc>
            </a:pPr>
            <a:r>
              <a:rPr lang="en-US" b="true" sz="2499">
                <a:solidFill>
                  <a:srgbClr val="FFFFFF"/>
                </a:solidFill>
                <a:latin typeface="Garet Bold"/>
                <a:ea typeface="Garet Bold"/>
                <a:cs typeface="Garet Bold"/>
                <a:sym typeface="Garet Bold"/>
              </a:rPr>
              <a:t>DETECTRON2 LIBRARY</a:t>
            </a:r>
          </a:p>
        </p:txBody>
      </p:sp>
      <p:sp>
        <p:nvSpPr>
          <p:cNvPr name="TextBox 6" id="6"/>
          <p:cNvSpPr txBox="true"/>
          <p:nvPr/>
        </p:nvSpPr>
        <p:spPr>
          <a:xfrm rot="0">
            <a:off x="6299471" y="7726518"/>
            <a:ext cx="5689057" cy="954405"/>
          </a:xfrm>
          <a:prstGeom prst="rect">
            <a:avLst/>
          </a:prstGeom>
        </p:spPr>
        <p:txBody>
          <a:bodyPr anchor="t" rtlCol="false" tIns="0" lIns="0" bIns="0" rIns="0">
            <a:spAutoFit/>
          </a:bodyPr>
          <a:lstStyle/>
          <a:p>
            <a:pPr algn="ctr">
              <a:lnSpc>
                <a:spcPts val="2520"/>
              </a:lnSpc>
            </a:pPr>
            <a:r>
              <a:rPr lang="en-US" sz="1800">
                <a:solidFill>
                  <a:srgbClr val="FFFFFF"/>
                </a:solidFill>
                <a:latin typeface="Poppins"/>
                <a:ea typeface="Poppins"/>
                <a:cs typeface="Poppins"/>
                <a:sym typeface="Poppins"/>
              </a:rPr>
              <a:t>we couldn’t deploy a real time detection for the project as cloud platforms do not support it so we wrote a function to take a photo and predict on it.</a:t>
            </a:r>
          </a:p>
        </p:txBody>
      </p:sp>
      <p:sp>
        <p:nvSpPr>
          <p:cNvPr name="TextBox 7" id="7"/>
          <p:cNvSpPr txBox="true"/>
          <p:nvPr/>
        </p:nvSpPr>
        <p:spPr>
          <a:xfrm rot="0">
            <a:off x="8005197" y="6650452"/>
            <a:ext cx="2277606" cy="650875"/>
          </a:xfrm>
          <a:prstGeom prst="rect">
            <a:avLst/>
          </a:prstGeom>
        </p:spPr>
        <p:txBody>
          <a:bodyPr anchor="t" rtlCol="false" tIns="0" lIns="0" bIns="0" rIns="0">
            <a:spAutoFit/>
          </a:bodyPr>
          <a:lstStyle/>
          <a:p>
            <a:pPr algn="ctr">
              <a:lnSpc>
                <a:spcPts val="2524"/>
              </a:lnSpc>
            </a:pPr>
            <a:r>
              <a:rPr lang="en-US" b="true" sz="2499">
                <a:solidFill>
                  <a:srgbClr val="FFFFFF"/>
                </a:solidFill>
                <a:latin typeface="Garet Bold"/>
                <a:ea typeface="Garet Bold"/>
                <a:cs typeface="Garet Bold"/>
                <a:sym typeface="Garet Bold"/>
              </a:rPr>
              <a:t>REAL-TIME DETECTION</a:t>
            </a:r>
          </a:p>
        </p:txBody>
      </p:sp>
      <p:sp>
        <p:nvSpPr>
          <p:cNvPr name="TextBox 8" id="8"/>
          <p:cNvSpPr txBox="true"/>
          <p:nvPr/>
        </p:nvSpPr>
        <p:spPr>
          <a:xfrm rot="0">
            <a:off x="10830193" y="2518991"/>
            <a:ext cx="5689057" cy="954405"/>
          </a:xfrm>
          <a:prstGeom prst="rect">
            <a:avLst/>
          </a:prstGeom>
        </p:spPr>
        <p:txBody>
          <a:bodyPr anchor="t" rtlCol="false" tIns="0" lIns="0" bIns="0" rIns="0">
            <a:spAutoFit/>
          </a:bodyPr>
          <a:lstStyle/>
          <a:p>
            <a:pPr algn="ctr">
              <a:lnSpc>
                <a:spcPts val="2520"/>
              </a:lnSpc>
            </a:pPr>
            <a:r>
              <a:rPr lang="en-US" sz="1800">
                <a:solidFill>
                  <a:srgbClr val="FFFFFF"/>
                </a:solidFill>
                <a:latin typeface="Poppins"/>
                <a:ea typeface="Poppins"/>
                <a:cs typeface="Poppins"/>
                <a:sym typeface="Poppins"/>
              </a:rPr>
              <a:t>google colab didn’t accept the images at first and we had to use the api and unzip the files manually</a:t>
            </a:r>
          </a:p>
        </p:txBody>
      </p:sp>
      <p:sp>
        <p:nvSpPr>
          <p:cNvPr name="TextBox 9" id="9"/>
          <p:cNvSpPr txBox="true"/>
          <p:nvPr/>
        </p:nvSpPr>
        <p:spPr>
          <a:xfrm rot="0">
            <a:off x="12535918" y="1706191"/>
            <a:ext cx="2277606" cy="650875"/>
          </a:xfrm>
          <a:prstGeom prst="rect">
            <a:avLst/>
          </a:prstGeom>
        </p:spPr>
        <p:txBody>
          <a:bodyPr anchor="t" rtlCol="false" tIns="0" lIns="0" bIns="0" rIns="0">
            <a:spAutoFit/>
          </a:bodyPr>
          <a:lstStyle/>
          <a:p>
            <a:pPr algn="ctr">
              <a:lnSpc>
                <a:spcPts val="2524"/>
              </a:lnSpc>
            </a:pPr>
            <a:r>
              <a:rPr lang="en-US" b="true" sz="2499">
                <a:solidFill>
                  <a:srgbClr val="FFFFFF"/>
                </a:solidFill>
                <a:latin typeface="Garet Bold"/>
                <a:ea typeface="Garet Bold"/>
                <a:cs typeface="Garet Bold"/>
                <a:sym typeface="Garet Bold"/>
              </a:rPr>
              <a:t>FILE HANDLING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0" r="0" b="-25777"/>
            </a:stretch>
          </a:blipFill>
        </p:spPr>
      </p:sp>
      <p:sp>
        <p:nvSpPr>
          <p:cNvPr name="TextBox 3" id="3"/>
          <p:cNvSpPr txBox="true"/>
          <p:nvPr/>
        </p:nvSpPr>
        <p:spPr>
          <a:xfrm rot="0">
            <a:off x="5228298" y="4735195"/>
            <a:ext cx="7831404" cy="940435"/>
          </a:xfrm>
          <a:prstGeom prst="rect">
            <a:avLst/>
          </a:prstGeom>
        </p:spPr>
        <p:txBody>
          <a:bodyPr anchor="t" rtlCol="false" tIns="0" lIns="0" bIns="0" rIns="0">
            <a:spAutoFit/>
          </a:bodyPr>
          <a:lstStyle/>
          <a:p>
            <a:pPr algn="ctr">
              <a:lnSpc>
                <a:spcPts val="7069"/>
              </a:lnSpc>
            </a:pPr>
            <a:r>
              <a:rPr lang="en-US" b="true" sz="6999">
                <a:solidFill>
                  <a:srgbClr val="FFFFFF"/>
                </a:solidFill>
                <a:latin typeface="Garet Bold"/>
                <a:ea typeface="Garet Bold"/>
                <a:cs typeface="Garet Bold"/>
                <a:sym typeface="Garet Bold"/>
              </a:rPr>
              <a:t>CONCLUSION</a:t>
            </a:r>
          </a:p>
        </p:txBody>
      </p:sp>
      <p:sp>
        <p:nvSpPr>
          <p:cNvPr name="TextBox 4" id="4"/>
          <p:cNvSpPr txBox="true"/>
          <p:nvPr/>
        </p:nvSpPr>
        <p:spPr>
          <a:xfrm rot="0">
            <a:off x="2349659" y="5812774"/>
            <a:ext cx="13588681" cy="2632075"/>
          </a:xfrm>
          <a:prstGeom prst="rect">
            <a:avLst/>
          </a:prstGeom>
        </p:spPr>
        <p:txBody>
          <a:bodyPr anchor="t" rtlCol="false" tIns="0" lIns="0" bIns="0" rIns="0">
            <a:spAutoFit/>
          </a:bodyPr>
          <a:lstStyle/>
          <a:p>
            <a:pPr algn="ctr">
              <a:lnSpc>
                <a:spcPts val="3499"/>
              </a:lnSpc>
            </a:pPr>
            <a:r>
              <a:rPr lang="en-US" sz="2499">
                <a:solidFill>
                  <a:srgbClr val="FFFFFF"/>
                </a:solidFill>
                <a:latin typeface="Poppins"/>
                <a:ea typeface="Poppins"/>
                <a:cs typeface="Poppins"/>
                <a:sym typeface="Poppins"/>
              </a:rPr>
              <a:t>In this project, we developed a space debris detection system using Faster R-CNN and Detectron2, demonstrating how AI can help identify and track debris to prevent potential collisions. Our model continuously improved, as reflected in the decreasing classification loss, AI-driven solutions like this are crucial for ensuring safer space operations, protecting satellites, and contributing to long-term sustainability in space exploration.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255985" y="-2180105"/>
            <a:ext cx="9400859" cy="526448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874" y="-2180105"/>
            <a:ext cx="9400859" cy="5264481"/>
          </a:xfrm>
          <a:prstGeom prst="rect">
            <a:avLst/>
          </a:prstGeom>
        </p:spPr>
      </p:pic>
      <p:sp>
        <p:nvSpPr>
          <p:cNvPr name="TextBox 5" id="5"/>
          <p:cNvSpPr txBox="true"/>
          <p:nvPr/>
        </p:nvSpPr>
        <p:spPr>
          <a:xfrm rot="0">
            <a:off x="5466962" y="3747860"/>
            <a:ext cx="7354075" cy="3000830"/>
          </a:xfrm>
          <a:prstGeom prst="rect">
            <a:avLst/>
          </a:prstGeom>
        </p:spPr>
        <p:txBody>
          <a:bodyPr anchor="t" rtlCol="false" tIns="0" lIns="0" bIns="0" rIns="0">
            <a:spAutoFit/>
          </a:bodyPr>
          <a:lstStyle/>
          <a:p>
            <a:pPr algn="ctr">
              <a:lnSpc>
                <a:spcPts val="11580"/>
              </a:lnSpc>
            </a:pPr>
            <a:r>
              <a:rPr lang="en-US" b="true" sz="11466">
                <a:solidFill>
                  <a:srgbClr val="FFFFFF"/>
                </a:solidFill>
                <a:latin typeface="Garet Bold"/>
                <a:ea typeface="Garet Bold"/>
                <a:cs typeface="Garet Bold"/>
                <a:sym typeface="Garet Bold"/>
              </a:rPr>
              <a:t>THANK</a:t>
            </a:r>
          </a:p>
          <a:p>
            <a:pPr algn="ctr">
              <a:lnSpc>
                <a:spcPts val="11580"/>
              </a:lnSpc>
            </a:pPr>
            <a:r>
              <a:rPr lang="en-US" b="true" sz="11466">
                <a:solidFill>
                  <a:srgbClr val="FFFFFF"/>
                </a:solidFill>
                <a:latin typeface="Garet Bold"/>
                <a:ea typeface="Garet Bold"/>
                <a:cs typeface="Garet Bold"/>
                <a:sym typeface="Garet Bold"/>
              </a:rPr>
              <a:t>YOU</a:t>
            </a:r>
          </a:p>
        </p:txBody>
      </p:sp>
      <p:pic>
        <p:nvPicPr>
          <p:cNvPr name="Picture 6" id="6"/>
          <p:cNvPicPr>
            <a:picLocks noChangeAspect="true"/>
          </p:cNvPicPr>
          <p:nvPr/>
        </p:nvPicPr>
        <p:blipFill>
          <a:blip r:embed="rId3"/>
          <a:srcRect l="0" t="0" r="0" b="0"/>
          <a:stretch>
            <a:fillRect/>
          </a:stretch>
        </p:blipFill>
        <p:spPr>
          <a:xfrm flipH="false" flipV="false" rot="-10798857">
            <a:off x="9144000" y="7201062"/>
            <a:ext cx="9400859" cy="526448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10798857">
            <a:off x="-256859" y="7197939"/>
            <a:ext cx="9400859" cy="526448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71187" y="802958"/>
            <a:ext cx="10101064" cy="9027104"/>
          </a:xfrm>
          <a:prstGeom prst="rect">
            <a:avLst/>
          </a:prstGeom>
        </p:spPr>
        <p:txBody>
          <a:bodyPr anchor="t" rtlCol="false" tIns="0" lIns="0" bIns="0" rIns="0">
            <a:spAutoFit/>
          </a:bodyPr>
          <a:lstStyle/>
          <a:p>
            <a:pPr algn="l">
              <a:lnSpc>
                <a:spcPts val="5977"/>
              </a:lnSpc>
            </a:pPr>
            <a:r>
              <a:rPr lang="en-US" sz="5918" b="true">
                <a:solidFill>
                  <a:srgbClr val="FFFFFF"/>
                </a:solidFill>
                <a:latin typeface="Garet Bold"/>
                <a:ea typeface="Garet Bold"/>
                <a:cs typeface="Garet Bold"/>
                <a:sym typeface="Garet Bold"/>
              </a:rPr>
              <a:t>PRESENTED BY:</a:t>
            </a:r>
          </a:p>
          <a:p>
            <a:pPr algn="l">
              <a:lnSpc>
                <a:spcPts val="5674"/>
              </a:lnSpc>
            </a:pPr>
          </a:p>
          <a:p>
            <a:pPr algn="l">
              <a:lnSpc>
                <a:spcPts val="4967"/>
              </a:lnSpc>
            </a:pPr>
            <a:r>
              <a:rPr lang="en-US" sz="4918" b="true">
                <a:solidFill>
                  <a:srgbClr val="FFFFFF"/>
                </a:solidFill>
                <a:latin typeface="Garet Bold"/>
                <a:ea typeface="Garet Bold"/>
                <a:cs typeface="Garet Bold"/>
                <a:sym typeface="Garet Bold"/>
              </a:rPr>
              <a:t>RAMEZ MILAD</a:t>
            </a:r>
          </a:p>
          <a:p>
            <a:pPr algn="l">
              <a:lnSpc>
                <a:spcPts val="4967"/>
              </a:lnSpc>
            </a:pPr>
          </a:p>
          <a:p>
            <a:pPr algn="l">
              <a:lnSpc>
                <a:spcPts val="4967"/>
              </a:lnSpc>
            </a:pPr>
            <a:r>
              <a:rPr lang="en-US" sz="4918" b="true">
                <a:solidFill>
                  <a:srgbClr val="FFFFFF"/>
                </a:solidFill>
                <a:latin typeface="Garet Bold"/>
                <a:ea typeface="Garet Bold"/>
                <a:cs typeface="Garet Bold"/>
                <a:sym typeface="Garet Bold"/>
              </a:rPr>
              <a:t>HASSAN ANEES</a:t>
            </a:r>
          </a:p>
          <a:p>
            <a:pPr algn="l">
              <a:lnSpc>
                <a:spcPts val="4967"/>
              </a:lnSpc>
            </a:pPr>
          </a:p>
          <a:p>
            <a:pPr algn="l">
              <a:lnSpc>
                <a:spcPts val="4967"/>
              </a:lnSpc>
            </a:pPr>
            <a:r>
              <a:rPr lang="en-US" sz="4918" b="true">
                <a:solidFill>
                  <a:srgbClr val="FFFFFF"/>
                </a:solidFill>
                <a:latin typeface="Garet Bold"/>
                <a:ea typeface="Garet Bold"/>
                <a:cs typeface="Garet Bold"/>
                <a:sym typeface="Garet Bold"/>
              </a:rPr>
              <a:t>MOTAWAE MOHAMED</a:t>
            </a:r>
          </a:p>
          <a:p>
            <a:pPr algn="l">
              <a:lnSpc>
                <a:spcPts val="4967"/>
              </a:lnSpc>
            </a:pPr>
          </a:p>
          <a:p>
            <a:pPr algn="l">
              <a:lnSpc>
                <a:spcPts val="4967"/>
              </a:lnSpc>
            </a:pPr>
            <a:r>
              <a:rPr lang="en-US" sz="4918" b="true">
                <a:solidFill>
                  <a:srgbClr val="FFFFFF"/>
                </a:solidFill>
                <a:latin typeface="Garet Bold"/>
                <a:ea typeface="Garet Bold"/>
                <a:cs typeface="Garet Bold"/>
                <a:sym typeface="Garet Bold"/>
              </a:rPr>
              <a:t>IBRAHIM WAGEH </a:t>
            </a:r>
          </a:p>
          <a:p>
            <a:pPr algn="l">
              <a:lnSpc>
                <a:spcPts val="4967"/>
              </a:lnSpc>
            </a:pPr>
          </a:p>
          <a:p>
            <a:pPr algn="l">
              <a:lnSpc>
                <a:spcPts val="4967"/>
              </a:lnSpc>
            </a:pPr>
          </a:p>
          <a:p>
            <a:pPr algn="l">
              <a:lnSpc>
                <a:spcPts val="4967"/>
              </a:lnSpc>
            </a:pPr>
          </a:p>
          <a:p>
            <a:pPr algn="l">
              <a:lnSpc>
                <a:spcPts val="4967"/>
              </a:lnSpc>
            </a:pPr>
          </a:p>
          <a:p>
            <a:pPr algn="l">
              <a:lnSpc>
                <a:spcPts val="4967"/>
              </a:lnSpc>
            </a:pPr>
          </a:p>
        </p:txBody>
      </p:sp>
      <p:sp>
        <p:nvSpPr>
          <p:cNvPr name="TextBox 4" id="4"/>
          <p:cNvSpPr txBox="true"/>
          <p:nvPr/>
        </p:nvSpPr>
        <p:spPr>
          <a:xfrm rot="0">
            <a:off x="10990464" y="6170612"/>
            <a:ext cx="7297536" cy="3803011"/>
          </a:xfrm>
          <a:prstGeom prst="rect">
            <a:avLst/>
          </a:prstGeom>
        </p:spPr>
        <p:txBody>
          <a:bodyPr anchor="t" rtlCol="false" tIns="0" lIns="0" bIns="0" rIns="0">
            <a:spAutoFit/>
          </a:bodyPr>
          <a:lstStyle/>
          <a:p>
            <a:pPr algn="l">
              <a:lnSpc>
                <a:spcPts val="4318"/>
              </a:lnSpc>
            </a:pPr>
            <a:r>
              <a:rPr lang="en-US" sz="4276" b="true">
                <a:solidFill>
                  <a:srgbClr val="FFFFFF"/>
                </a:solidFill>
                <a:latin typeface="Garet Bold"/>
                <a:ea typeface="Garet Bold"/>
                <a:cs typeface="Garet Bold"/>
                <a:sym typeface="Garet Bold"/>
              </a:rPr>
              <a:t>SUPERVISED BY:</a:t>
            </a:r>
          </a:p>
          <a:p>
            <a:pPr algn="l">
              <a:lnSpc>
                <a:spcPts val="4099"/>
              </a:lnSpc>
            </a:pPr>
          </a:p>
          <a:p>
            <a:pPr algn="l">
              <a:lnSpc>
                <a:spcPts val="3589"/>
              </a:lnSpc>
            </a:pPr>
            <a:r>
              <a:rPr lang="en-US" sz="3553" b="true">
                <a:solidFill>
                  <a:srgbClr val="FFFFFF"/>
                </a:solidFill>
                <a:latin typeface="Garet Bold"/>
                <a:ea typeface="Garet Bold"/>
                <a:cs typeface="Garet Bold"/>
                <a:sym typeface="Garet Bold"/>
              </a:rPr>
              <a:t>DR. MAHMOUD FARAG</a:t>
            </a:r>
            <a:r>
              <a:rPr lang="en-US" sz="3553" b="true">
                <a:solidFill>
                  <a:srgbClr val="FFFFFF"/>
                </a:solidFill>
                <a:latin typeface="Garet Bold"/>
                <a:ea typeface="Garet Bold"/>
                <a:cs typeface="Garet Bold"/>
                <a:sym typeface="Garet Bold"/>
              </a:rPr>
              <a:t> </a:t>
            </a:r>
          </a:p>
          <a:p>
            <a:pPr algn="l">
              <a:lnSpc>
                <a:spcPts val="3589"/>
              </a:lnSpc>
            </a:pPr>
          </a:p>
          <a:p>
            <a:pPr algn="l">
              <a:lnSpc>
                <a:spcPts val="3589"/>
              </a:lnSpc>
            </a:pPr>
          </a:p>
          <a:p>
            <a:pPr algn="l">
              <a:lnSpc>
                <a:spcPts val="3589"/>
              </a:lnSpc>
            </a:pPr>
          </a:p>
          <a:p>
            <a:pPr algn="l">
              <a:lnSpc>
                <a:spcPts val="3589"/>
              </a:lnSpc>
            </a:pPr>
          </a:p>
          <a:p>
            <a:pPr algn="l">
              <a:lnSpc>
                <a:spcPts val="358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10555"/>
            </a:stretch>
          </a:blipFill>
        </p:spPr>
      </p:sp>
      <p:sp>
        <p:nvSpPr>
          <p:cNvPr name="AutoShape 3" id="3"/>
          <p:cNvSpPr/>
          <p:nvPr/>
        </p:nvSpPr>
        <p:spPr>
          <a:xfrm>
            <a:off x="-417343" y="5124450"/>
            <a:ext cx="19057742"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8700" y="4738978"/>
            <a:ext cx="793875" cy="809044"/>
          </a:xfrm>
          <a:custGeom>
            <a:avLst/>
            <a:gdLst/>
            <a:ahLst/>
            <a:cxnLst/>
            <a:rect r="r" b="b" t="t" l="l"/>
            <a:pathLst>
              <a:path h="809044" w="793875">
                <a:moveTo>
                  <a:pt x="0" y="0"/>
                </a:moveTo>
                <a:lnTo>
                  <a:pt x="793875" y="0"/>
                </a:lnTo>
                <a:lnTo>
                  <a:pt x="793875" y="809044"/>
                </a:lnTo>
                <a:lnTo>
                  <a:pt x="0" y="809044"/>
                </a:lnTo>
                <a:lnTo>
                  <a:pt x="0" y="0"/>
                </a:lnTo>
                <a:close/>
              </a:path>
            </a:pathLst>
          </a:custGeom>
          <a:blipFill>
            <a:blip r:embed="rId3"/>
            <a:stretch>
              <a:fillRect l="0" t="0" r="0" b="0"/>
            </a:stretch>
          </a:blipFill>
        </p:spPr>
      </p:sp>
      <p:sp>
        <p:nvSpPr>
          <p:cNvPr name="Freeform 5" id="5"/>
          <p:cNvSpPr/>
          <p:nvPr/>
        </p:nvSpPr>
        <p:spPr>
          <a:xfrm flipH="false" flipV="false" rot="0">
            <a:off x="4828066" y="4738978"/>
            <a:ext cx="793875" cy="809044"/>
          </a:xfrm>
          <a:custGeom>
            <a:avLst/>
            <a:gdLst/>
            <a:ahLst/>
            <a:cxnLst/>
            <a:rect r="r" b="b" t="t" l="l"/>
            <a:pathLst>
              <a:path h="809044" w="793875">
                <a:moveTo>
                  <a:pt x="0" y="0"/>
                </a:moveTo>
                <a:lnTo>
                  <a:pt x="793875" y="0"/>
                </a:lnTo>
                <a:lnTo>
                  <a:pt x="793875" y="809044"/>
                </a:lnTo>
                <a:lnTo>
                  <a:pt x="0" y="809044"/>
                </a:lnTo>
                <a:lnTo>
                  <a:pt x="0" y="0"/>
                </a:lnTo>
                <a:close/>
              </a:path>
            </a:pathLst>
          </a:custGeom>
          <a:blipFill>
            <a:blip r:embed="rId3"/>
            <a:stretch>
              <a:fillRect l="0" t="0" r="0" b="0"/>
            </a:stretch>
          </a:blipFill>
        </p:spPr>
      </p:sp>
      <p:sp>
        <p:nvSpPr>
          <p:cNvPr name="Freeform 6" id="6"/>
          <p:cNvSpPr/>
          <p:nvPr/>
        </p:nvSpPr>
        <p:spPr>
          <a:xfrm flipH="false" flipV="false" rot="0">
            <a:off x="8350125" y="4738978"/>
            <a:ext cx="793875" cy="809044"/>
          </a:xfrm>
          <a:custGeom>
            <a:avLst/>
            <a:gdLst/>
            <a:ahLst/>
            <a:cxnLst/>
            <a:rect r="r" b="b" t="t" l="l"/>
            <a:pathLst>
              <a:path h="809044" w="793875">
                <a:moveTo>
                  <a:pt x="0" y="0"/>
                </a:moveTo>
                <a:lnTo>
                  <a:pt x="793875" y="0"/>
                </a:lnTo>
                <a:lnTo>
                  <a:pt x="793875" y="809044"/>
                </a:lnTo>
                <a:lnTo>
                  <a:pt x="0" y="809044"/>
                </a:lnTo>
                <a:lnTo>
                  <a:pt x="0" y="0"/>
                </a:lnTo>
                <a:close/>
              </a:path>
            </a:pathLst>
          </a:custGeom>
          <a:blipFill>
            <a:blip r:embed="rId3"/>
            <a:stretch>
              <a:fillRect l="0" t="0" r="0" b="0"/>
            </a:stretch>
          </a:blipFill>
        </p:spPr>
      </p:sp>
      <p:sp>
        <p:nvSpPr>
          <p:cNvPr name="Freeform 7" id="7"/>
          <p:cNvSpPr/>
          <p:nvPr/>
        </p:nvSpPr>
        <p:spPr>
          <a:xfrm flipH="false" flipV="false" rot="0">
            <a:off x="-1230670" y="2379109"/>
            <a:ext cx="3892991" cy="2262801"/>
          </a:xfrm>
          <a:custGeom>
            <a:avLst/>
            <a:gdLst/>
            <a:ahLst/>
            <a:cxnLst/>
            <a:rect r="r" b="b" t="t" l="l"/>
            <a:pathLst>
              <a:path h="2262801" w="3892991">
                <a:moveTo>
                  <a:pt x="0" y="0"/>
                </a:moveTo>
                <a:lnTo>
                  <a:pt x="3892991" y="0"/>
                </a:lnTo>
                <a:lnTo>
                  <a:pt x="3892991" y="2262801"/>
                </a:lnTo>
                <a:lnTo>
                  <a:pt x="0" y="2262801"/>
                </a:lnTo>
                <a:lnTo>
                  <a:pt x="0" y="0"/>
                </a:lnTo>
                <a:close/>
              </a:path>
            </a:pathLst>
          </a:custGeom>
          <a:blipFill>
            <a:blip r:embed="rId4"/>
            <a:stretch>
              <a:fillRect l="0" t="0" r="0" b="0"/>
            </a:stretch>
          </a:blipFill>
        </p:spPr>
      </p:sp>
      <p:sp>
        <p:nvSpPr>
          <p:cNvPr name="Freeform 8" id="8"/>
          <p:cNvSpPr/>
          <p:nvPr/>
        </p:nvSpPr>
        <p:spPr>
          <a:xfrm flipH="false" flipV="false" rot="0">
            <a:off x="2454833" y="6529097"/>
            <a:ext cx="2534522" cy="2729203"/>
          </a:xfrm>
          <a:custGeom>
            <a:avLst/>
            <a:gdLst/>
            <a:ahLst/>
            <a:cxnLst/>
            <a:rect r="r" b="b" t="t" l="l"/>
            <a:pathLst>
              <a:path h="2729203" w="2534522">
                <a:moveTo>
                  <a:pt x="0" y="0"/>
                </a:moveTo>
                <a:lnTo>
                  <a:pt x="2534522" y="0"/>
                </a:lnTo>
                <a:lnTo>
                  <a:pt x="2534522" y="2729203"/>
                </a:lnTo>
                <a:lnTo>
                  <a:pt x="0" y="2729203"/>
                </a:lnTo>
                <a:lnTo>
                  <a:pt x="0" y="0"/>
                </a:lnTo>
                <a:close/>
              </a:path>
            </a:pathLst>
          </a:custGeom>
          <a:blipFill>
            <a:blip r:embed="rId5"/>
            <a:stretch>
              <a:fillRect l="0" t="0" r="0" b="0"/>
            </a:stretch>
          </a:blipFill>
        </p:spPr>
      </p:sp>
      <p:sp>
        <p:nvSpPr>
          <p:cNvPr name="Freeform 9" id="9"/>
          <p:cNvSpPr/>
          <p:nvPr/>
        </p:nvSpPr>
        <p:spPr>
          <a:xfrm flipH="false" flipV="false" rot="5400000">
            <a:off x="13364915" y="933287"/>
            <a:ext cx="2039545" cy="2230370"/>
          </a:xfrm>
          <a:custGeom>
            <a:avLst/>
            <a:gdLst/>
            <a:ahLst/>
            <a:cxnLst/>
            <a:rect r="r" b="b" t="t" l="l"/>
            <a:pathLst>
              <a:path h="2230370" w="2039545">
                <a:moveTo>
                  <a:pt x="0" y="0"/>
                </a:moveTo>
                <a:lnTo>
                  <a:pt x="2039545" y="0"/>
                </a:lnTo>
                <a:lnTo>
                  <a:pt x="2039545" y="2230371"/>
                </a:lnTo>
                <a:lnTo>
                  <a:pt x="0" y="2230371"/>
                </a:lnTo>
                <a:lnTo>
                  <a:pt x="0" y="0"/>
                </a:lnTo>
                <a:close/>
              </a:path>
            </a:pathLst>
          </a:custGeom>
          <a:blipFill>
            <a:blip r:embed="rId6"/>
            <a:stretch>
              <a:fillRect l="0" t="0" r="0" b="0"/>
            </a:stretch>
          </a:blipFill>
        </p:spPr>
      </p:sp>
      <p:sp>
        <p:nvSpPr>
          <p:cNvPr name="TextBox 10" id="10"/>
          <p:cNvSpPr txBox="true"/>
          <p:nvPr/>
        </p:nvSpPr>
        <p:spPr>
          <a:xfrm rot="0">
            <a:off x="1174743" y="1152525"/>
            <a:ext cx="5888578" cy="940435"/>
          </a:xfrm>
          <a:prstGeom prst="rect">
            <a:avLst/>
          </a:prstGeom>
        </p:spPr>
        <p:txBody>
          <a:bodyPr anchor="t" rtlCol="false" tIns="0" lIns="0" bIns="0" rIns="0">
            <a:spAutoFit/>
          </a:bodyPr>
          <a:lstStyle/>
          <a:p>
            <a:pPr algn="l">
              <a:lnSpc>
                <a:spcPts val="7069"/>
              </a:lnSpc>
            </a:pPr>
            <a:r>
              <a:rPr lang="en-US" sz="6999" b="true">
                <a:solidFill>
                  <a:srgbClr val="FFFFFF"/>
                </a:solidFill>
                <a:latin typeface="Garet Bold"/>
                <a:ea typeface="Garet Bold"/>
                <a:cs typeface="Garet Bold"/>
                <a:sym typeface="Garet Bold"/>
              </a:rPr>
              <a:t>TIMELINE</a:t>
            </a:r>
          </a:p>
        </p:txBody>
      </p:sp>
      <p:sp>
        <p:nvSpPr>
          <p:cNvPr name="TextBox 11" id="11"/>
          <p:cNvSpPr txBox="true"/>
          <p:nvPr/>
        </p:nvSpPr>
        <p:spPr>
          <a:xfrm rot="0">
            <a:off x="46073" y="6192547"/>
            <a:ext cx="2759128" cy="336550"/>
          </a:xfrm>
          <a:prstGeom prst="rect">
            <a:avLst/>
          </a:prstGeom>
        </p:spPr>
        <p:txBody>
          <a:bodyPr anchor="t" rtlCol="false" tIns="0" lIns="0" bIns="0" rIns="0">
            <a:spAutoFit/>
          </a:bodyPr>
          <a:lstStyle/>
          <a:p>
            <a:pPr algn="l">
              <a:lnSpc>
                <a:spcPts val="2524"/>
              </a:lnSpc>
            </a:pPr>
            <a:r>
              <a:rPr lang="en-US" b="true" sz="2499">
                <a:solidFill>
                  <a:srgbClr val="FFFFFF"/>
                </a:solidFill>
                <a:latin typeface="Garet Bold"/>
                <a:ea typeface="Garet Bold"/>
                <a:cs typeface="Garet Bold"/>
                <a:sym typeface="Garet Bold"/>
              </a:rPr>
              <a:t>INTRODUCTION</a:t>
            </a:r>
          </a:p>
        </p:txBody>
      </p:sp>
      <p:sp>
        <p:nvSpPr>
          <p:cNvPr name="TextBox 12" id="12"/>
          <p:cNvSpPr txBox="true"/>
          <p:nvPr/>
        </p:nvSpPr>
        <p:spPr>
          <a:xfrm rot="0">
            <a:off x="3328937" y="3268953"/>
            <a:ext cx="3792133" cy="650875"/>
          </a:xfrm>
          <a:prstGeom prst="rect">
            <a:avLst/>
          </a:prstGeom>
        </p:spPr>
        <p:txBody>
          <a:bodyPr anchor="t" rtlCol="false" tIns="0" lIns="0" bIns="0" rIns="0">
            <a:spAutoFit/>
          </a:bodyPr>
          <a:lstStyle/>
          <a:p>
            <a:pPr algn="l">
              <a:lnSpc>
                <a:spcPts val="2524"/>
              </a:lnSpc>
            </a:pPr>
            <a:r>
              <a:rPr lang="en-US" b="true" sz="2499">
                <a:solidFill>
                  <a:srgbClr val="FFFFFF"/>
                </a:solidFill>
                <a:latin typeface="Garet Bold"/>
                <a:ea typeface="Garet Bold"/>
                <a:cs typeface="Garet Bold"/>
                <a:sym typeface="Garet Bold"/>
              </a:rPr>
              <a:t>DATASETAND FEATURES</a:t>
            </a:r>
          </a:p>
        </p:txBody>
      </p:sp>
      <p:sp>
        <p:nvSpPr>
          <p:cNvPr name="Freeform 13" id="13"/>
          <p:cNvSpPr/>
          <p:nvPr/>
        </p:nvSpPr>
        <p:spPr>
          <a:xfrm flipH="false" flipV="false" rot="0">
            <a:off x="11512583" y="4641910"/>
            <a:ext cx="793875" cy="809044"/>
          </a:xfrm>
          <a:custGeom>
            <a:avLst/>
            <a:gdLst/>
            <a:ahLst/>
            <a:cxnLst/>
            <a:rect r="r" b="b" t="t" l="l"/>
            <a:pathLst>
              <a:path h="809044" w="793875">
                <a:moveTo>
                  <a:pt x="0" y="0"/>
                </a:moveTo>
                <a:lnTo>
                  <a:pt x="793875" y="0"/>
                </a:lnTo>
                <a:lnTo>
                  <a:pt x="793875" y="809044"/>
                </a:lnTo>
                <a:lnTo>
                  <a:pt x="0" y="809044"/>
                </a:lnTo>
                <a:lnTo>
                  <a:pt x="0" y="0"/>
                </a:lnTo>
                <a:close/>
              </a:path>
            </a:pathLst>
          </a:custGeom>
          <a:blipFill>
            <a:blip r:embed="rId3"/>
            <a:stretch>
              <a:fillRect l="0" t="0" r="0" b="0"/>
            </a:stretch>
          </a:blipFill>
        </p:spPr>
      </p:sp>
      <p:sp>
        <p:nvSpPr>
          <p:cNvPr name="TextBox 14" id="14"/>
          <p:cNvSpPr txBox="true"/>
          <p:nvPr/>
        </p:nvSpPr>
        <p:spPr>
          <a:xfrm rot="0">
            <a:off x="6677102" y="6719597"/>
            <a:ext cx="3719274" cy="336550"/>
          </a:xfrm>
          <a:prstGeom prst="rect">
            <a:avLst/>
          </a:prstGeom>
        </p:spPr>
        <p:txBody>
          <a:bodyPr anchor="t" rtlCol="false" tIns="0" lIns="0" bIns="0" rIns="0">
            <a:spAutoFit/>
          </a:bodyPr>
          <a:lstStyle/>
          <a:p>
            <a:pPr algn="l">
              <a:lnSpc>
                <a:spcPts val="2524"/>
              </a:lnSpc>
            </a:pPr>
            <a:r>
              <a:rPr lang="en-US" b="true" sz="2499">
                <a:solidFill>
                  <a:srgbClr val="FFFFFF"/>
                </a:solidFill>
                <a:latin typeface="Garet Bold"/>
                <a:ea typeface="Garet Bold"/>
                <a:cs typeface="Garet Bold"/>
                <a:sym typeface="Garet Bold"/>
              </a:rPr>
              <a:t>LIBRARIES &amp; METHODS</a:t>
            </a:r>
          </a:p>
        </p:txBody>
      </p:sp>
      <p:sp>
        <p:nvSpPr>
          <p:cNvPr name="Freeform 15" id="15"/>
          <p:cNvSpPr/>
          <p:nvPr/>
        </p:nvSpPr>
        <p:spPr>
          <a:xfrm flipH="false" flipV="false" rot="0">
            <a:off x="14678183" y="4738978"/>
            <a:ext cx="793875" cy="809044"/>
          </a:xfrm>
          <a:custGeom>
            <a:avLst/>
            <a:gdLst/>
            <a:ahLst/>
            <a:cxnLst/>
            <a:rect r="r" b="b" t="t" l="l"/>
            <a:pathLst>
              <a:path h="809044" w="793875">
                <a:moveTo>
                  <a:pt x="0" y="0"/>
                </a:moveTo>
                <a:lnTo>
                  <a:pt x="793874" y="0"/>
                </a:lnTo>
                <a:lnTo>
                  <a:pt x="793874" y="809044"/>
                </a:lnTo>
                <a:lnTo>
                  <a:pt x="0" y="809044"/>
                </a:lnTo>
                <a:lnTo>
                  <a:pt x="0" y="0"/>
                </a:lnTo>
                <a:close/>
              </a:path>
            </a:pathLst>
          </a:custGeom>
          <a:blipFill>
            <a:blip r:embed="rId3"/>
            <a:stretch>
              <a:fillRect l="0" t="0" r="0" b="0"/>
            </a:stretch>
          </a:blipFill>
        </p:spPr>
      </p:sp>
      <p:sp>
        <p:nvSpPr>
          <p:cNvPr name="TextBox 16" id="16"/>
          <p:cNvSpPr txBox="true"/>
          <p:nvPr/>
        </p:nvSpPr>
        <p:spPr>
          <a:xfrm rot="0">
            <a:off x="13910213" y="6379872"/>
            <a:ext cx="3146346" cy="336550"/>
          </a:xfrm>
          <a:prstGeom prst="rect">
            <a:avLst/>
          </a:prstGeom>
        </p:spPr>
        <p:txBody>
          <a:bodyPr anchor="t" rtlCol="false" tIns="0" lIns="0" bIns="0" rIns="0">
            <a:spAutoFit/>
          </a:bodyPr>
          <a:lstStyle/>
          <a:p>
            <a:pPr algn="l">
              <a:lnSpc>
                <a:spcPts val="2524"/>
              </a:lnSpc>
            </a:pPr>
            <a:r>
              <a:rPr lang="en-US" b="true" sz="2499">
                <a:solidFill>
                  <a:srgbClr val="FFFFFF"/>
                </a:solidFill>
                <a:latin typeface="Garet Bold"/>
                <a:ea typeface="Garet Bold"/>
                <a:cs typeface="Garet Bold"/>
                <a:sym typeface="Garet Bold"/>
              </a:rPr>
              <a:t>ACCURACY &amp; LOSS</a:t>
            </a:r>
          </a:p>
        </p:txBody>
      </p:sp>
      <p:sp>
        <p:nvSpPr>
          <p:cNvPr name="TextBox 17" id="17"/>
          <p:cNvSpPr txBox="true"/>
          <p:nvPr/>
        </p:nvSpPr>
        <p:spPr>
          <a:xfrm rot="0">
            <a:off x="9981363" y="3518447"/>
            <a:ext cx="3304699" cy="336550"/>
          </a:xfrm>
          <a:prstGeom prst="rect">
            <a:avLst/>
          </a:prstGeom>
        </p:spPr>
        <p:txBody>
          <a:bodyPr anchor="t" rtlCol="false" tIns="0" lIns="0" bIns="0" rIns="0">
            <a:spAutoFit/>
          </a:bodyPr>
          <a:lstStyle/>
          <a:p>
            <a:pPr algn="l">
              <a:lnSpc>
                <a:spcPts val="2524"/>
              </a:lnSpc>
            </a:pPr>
            <a:r>
              <a:rPr lang="en-US" b="true" sz="2499">
                <a:solidFill>
                  <a:srgbClr val="FFFFFF"/>
                </a:solidFill>
                <a:latin typeface="Garet Bold"/>
                <a:ea typeface="Garet Bold"/>
                <a:cs typeface="Garet Bold"/>
                <a:sym typeface="Garet Bold"/>
              </a:rPr>
              <a:t>HYPERPARAMETERS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555" r="0" b="-10555"/>
            </a:stretch>
          </a:blipFill>
        </p:spPr>
      </p:sp>
      <p:sp>
        <p:nvSpPr>
          <p:cNvPr name="AutoShape 3" id="3"/>
          <p:cNvSpPr/>
          <p:nvPr/>
        </p:nvSpPr>
        <p:spPr>
          <a:xfrm>
            <a:off x="-417343" y="5124450"/>
            <a:ext cx="19057742"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8700" y="4738978"/>
            <a:ext cx="793875" cy="809044"/>
          </a:xfrm>
          <a:custGeom>
            <a:avLst/>
            <a:gdLst/>
            <a:ahLst/>
            <a:cxnLst/>
            <a:rect r="r" b="b" t="t" l="l"/>
            <a:pathLst>
              <a:path h="809044" w="793875">
                <a:moveTo>
                  <a:pt x="0" y="0"/>
                </a:moveTo>
                <a:lnTo>
                  <a:pt x="793875" y="0"/>
                </a:lnTo>
                <a:lnTo>
                  <a:pt x="793875" y="809044"/>
                </a:lnTo>
                <a:lnTo>
                  <a:pt x="0" y="809044"/>
                </a:lnTo>
                <a:lnTo>
                  <a:pt x="0" y="0"/>
                </a:lnTo>
                <a:close/>
              </a:path>
            </a:pathLst>
          </a:custGeom>
          <a:blipFill>
            <a:blip r:embed="rId3"/>
            <a:stretch>
              <a:fillRect l="0" t="0" r="0" b="0"/>
            </a:stretch>
          </a:blipFill>
        </p:spPr>
      </p:sp>
      <p:sp>
        <p:nvSpPr>
          <p:cNvPr name="Freeform 5" id="5"/>
          <p:cNvSpPr/>
          <p:nvPr/>
        </p:nvSpPr>
        <p:spPr>
          <a:xfrm flipH="false" flipV="false" rot="0">
            <a:off x="4828066" y="4738978"/>
            <a:ext cx="793875" cy="809044"/>
          </a:xfrm>
          <a:custGeom>
            <a:avLst/>
            <a:gdLst/>
            <a:ahLst/>
            <a:cxnLst/>
            <a:rect r="r" b="b" t="t" l="l"/>
            <a:pathLst>
              <a:path h="809044" w="793875">
                <a:moveTo>
                  <a:pt x="0" y="0"/>
                </a:moveTo>
                <a:lnTo>
                  <a:pt x="793875" y="0"/>
                </a:lnTo>
                <a:lnTo>
                  <a:pt x="793875" y="809044"/>
                </a:lnTo>
                <a:lnTo>
                  <a:pt x="0" y="809044"/>
                </a:lnTo>
                <a:lnTo>
                  <a:pt x="0" y="0"/>
                </a:lnTo>
                <a:close/>
              </a:path>
            </a:pathLst>
          </a:custGeom>
          <a:blipFill>
            <a:blip r:embed="rId3"/>
            <a:stretch>
              <a:fillRect l="0" t="0" r="0" b="0"/>
            </a:stretch>
          </a:blipFill>
        </p:spPr>
      </p:sp>
      <p:sp>
        <p:nvSpPr>
          <p:cNvPr name="Freeform 6" id="6"/>
          <p:cNvSpPr/>
          <p:nvPr/>
        </p:nvSpPr>
        <p:spPr>
          <a:xfrm flipH="false" flipV="false" rot="0">
            <a:off x="-1230670" y="2379109"/>
            <a:ext cx="3892991" cy="2262801"/>
          </a:xfrm>
          <a:custGeom>
            <a:avLst/>
            <a:gdLst/>
            <a:ahLst/>
            <a:cxnLst/>
            <a:rect r="r" b="b" t="t" l="l"/>
            <a:pathLst>
              <a:path h="2262801" w="3892991">
                <a:moveTo>
                  <a:pt x="0" y="0"/>
                </a:moveTo>
                <a:lnTo>
                  <a:pt x="3892991" y="0"/>
                </a:lnTo>
                <a:lnTo>
                  <a:pt x="3892991" y="2262801"/>
                </a:lnTo>
                <a:lnTo>
                  <a:pt x="0" y="2262801"/>
                </a:lnTo>
                <a:lnTo>
                  <a:pt x="0" y="0"/>
                </a:lnTo>
                <a:close/>
              </a:path>
            </a:pathLst>
          </a:custGeom>
          <a:blipFill>
            <a:blip r:embed="rId4"/>
            <a:stretch>
              <a:fillRect l="0" t="0" r="0" b="0"/>
            </a:stretch>
          </a:blipFill>
        </p:spPr>
      </p:sp>
      <p:sp>
        <p:nvSpPr>
          <p:cNvPr name="Freeform 7" id="7"/>
          <p:cNvSpPr/>
          <p:nvPr/>
        </p:nvSpPr>
        <p:spPr>
          <a:xfrm flipH="false" flipV="false" rot="0">
            <a:off x="2454833" y="6529097"/>
            <a:ext cx="2534522" cy="2729203"/>
          </a:xfrm>
          <a:custGeom>
            <a:avLst/>
            <a:gdLst/>
            <a:ahLst/>
            <a:cxnLst/>
            <a:rect r="r" b="b" t="t" l="l"/>
            <a:pathLst>
              <a:path h="2729203" w="2534522">
                <a:moveTo>
                  <a:pt x="0" y="0"/>
                </a:moveTo>
                <a:lnTo>
                  <a:pt x="2534522" y="0"/>
                </a:lnTo>
                <a:lnTo>
                  <a:pt x="2534522" y="2729203"/>
                </a:lnTo>
                <a:lnTo>
                  <a:pt x="0" y="2729203"/>
                </a:lnTo>
                <a:lnTo>
                  <a:pt x="0" y="0"/>
                </a:lnTo>
                <a:close/>
              </a:path>
            </a:pathLst>
          </a:custGeom>
          <a:blipFill>
            <a:blip r:embed="rId5"/>
            <a:stretch>
              <a:fillRect l="0" t="0" r="0" b="0"/>
            </a:stretch>
          </a:blipFill>
        </p:spPr>
      </p:sp>
      <p:sp>
        <p:nvSpPr>
          <p:cNvPr name="Freeform 8" id="8"/>
          <p:cNvSpPr/>
          <p:nvPr/>
        </p:nvSpPr>
        <p:spPr>
          <a:xfrm flipH="false" flipV="false" rot="5400000">
            <a:off x="13364915" y="933287"/>
            <a:ext cx="2039545" cy="2230370"/>
          </a:xfrm>
          <a:custGeom>
            <a:avLst/>
            <a:gdLst/>
            <a:ahLst/>
            <a:cxnLst/>
            <a:rect r="r" b="b" t="t" l="l"/>
            <a:pathLst>
              <a:path h="2230370" w="2039545">
                <a:moveTo>
                  <a:pt x="0" y="0"/>
                </a:moveTo>
                <a:lnTo>
                  <a:pt x="2039545" y="0"/>
                </a:lnTo>
                <a:lnTo>
                  <a:pt x="2039545" y="2230371"/>
                </a:lnTo>
                <a:lnTo>
                  <a:pt x="0" y="2230371"/>
                </a:lnTo>
                <a:lnTo>
                  <a:pt x="0" y="0"/>
                </a:lnTo>
                <a:close/>
              </a:path>
            </a:pathLst>
          </a:custGeom>
          <a:blipFill>
            <a:blip r:embed="rId6"/>
            <a:stretch>
              <a:fillRect l="0" t="0" r="0" b="0"/>
            </a:stretch>
          </a:blipFill>
        </p:spPr>
      </p:sp>
      <p:sp>
        <p:nvSpPr>
          <p:cNvPr name="TextBox 9" id="9"/>
          <p:cNvSpPr txBox="true"/>
          <p:nvPr/>
        </p:nvSpPr>
        <p:spPr>
          <a:xfrm rot="0">
            <a:off x="1174743" y="1152525"/>
            <a:ext cx="5888578" cy="940435"/>
          </a:xfrm>
          <a:prstGeom prst="rect">
            <a:avLst/>
          </a:prstGeom>
        </p:spPr>
        <p:txBody>
          <a:bodyPr anchor="t" rtlCol="false" tIns="0" lIns="0" bIns="0" rIns="0">
            <a:spAutoFit/>
          </a:bodyPr>
          <a:lstStyle/>
          <a:p>
            <a:pPr algn="l">
              <a:lnSpc>
                <a:spcPts val="7069"/>
              </a:lnSpc>
            </a:pPr>
            <a:r>
              <a:rPr lang="en-US" sz="6999" b="true">
                <a:solidFill>
                  <a:srgbClr val="FFFFFF"/>
                </a:solidFill>
                <a:latin typeface="Garet Bold"/>
                <a:ea typeface="Garet Bold"/>
                <a:cs typeface="Garet Bold"/>
                <a:sym typeface="Garet Bold"/>
              </a:rPr>
              <a:t>TIMELINE</a:t>
            </a:r>
          </a:p>
        </p:txBody>
      </p:sp>
      <p:sp>
        <p:nvSpPr>
          <p:cNvPr name="TextBox 10" id="10"/>
          <p:cNvSpPr txBox="true"/>
          <p:nvPr/>
        </p:nvSpPr>
        <p:spPr>
          <a:xfrm rot="0">
            <a:off x="46073" y="6192547"/>
            <a:ext cx="2759128" cy="650875"/>
          </a:xfrm>
          <a:prstGeom prst="rect">
            <a:avLst/>
          </a:prstGeom>
        </p:spPr>
        <p:txBody>
          <a:bodyPr anchor="t" rtlCol="false" tIns="0" lIns="0" bIns="0" rIns="0">
            <a:spAutoFit/>
          </a:bodyPr>
          <a:lstStyle/>
          <a:p>
            <a:pPr algn="l">
              <a:lnSpc>
                <a:spcPts val="2524"/>
              </a:lnSpc>
            </a:pPr>
            <a:r>
              <a:rPr lang="en-US" b="true" sz="2499">
                <a:solidFill>
                  <a:srgbClr val="FFFFFF"/>
                </a:solidFill>
                <a:latin typeface="Garet Bold"/>
                <a:ea typeface="Garet Bold"/>
                <a:cs typeface="Garet Bold"/>
                <a:sym typeface="Garet Bold"/>
              </a:rPr>
              <a:t>PROJECT PROBLEMS</a:t>
            </a:r>
          </a:p>
        </p:txBody>
      </p:sp>
      <p:sp>
        <p:nvSpPr>
          <p:cNvPr name="TextBox 11" id="11"/>
          <p:cNvSpPr txBox="true"/>
          <p:nvPr/>
        </p:nvSpPr>
        <p:spPr>
          <a:xfrm rot="0">
            <a:off x="3328937" y="3268953"/>
            <a:ext cx="3792133" cy="336550"/>
          </a:xfrm>
          <a:prstGeom prst="rect">
            <a:avLst/>
          </a:prstGeom>
        </p:spPr>
        <p:txBody>
          <a:bodyPr anchor="t" rtlCol="false" tIns="0" lIns="0" bIns="0" rIns="0">
            <a:spAutoFit/>
          </a:bodyPr>
          <a:lstStyle/>
          <a:p>
            <a:pPr algn="l">
              <a:lnSpc>
                <a:spcPts val="2524"/>
              </a:lnSpc>
            </a:pPr>
            <a:r>
              <a:rPr lang="en-US" b="true" sz="2499">
                <a:solidFill>
                  <a:srgbClr val="FFFFFF"/>
                </a:solidFill>
                <a:latin typeface="Garet Bold"/>
                <a:ea typeface="Garet Bold"/>
                <a:cs typeface="Garet Bold"/>
                <a:sym typeface="Garet Bold"/>
              </a:rPr>
              <a:t>CONCLUSION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242128" y="7027434"/>
            <a:ext cx="4461733" cy="4461733"/>
          </a:xfrm>
          <a:custGeom>
            <a:avLst/>
            <a:gdLst/>
            <a:ahLst/>
            <a:cxnLst/>
            <a:rect r="r" b="b" t="t" l="l"/>
            <a:pathLst>
              <a:path h="4461733" w="4461733">
                <a:moveTo>
                  <a:pt x="0" y="0"/>
                </a:moveTo>
                <a:lnTo>
                  <a:pt x="4461732" y="0"/>
                </a:lnTo>
                <a:lnTo>
                  <a:pt x="4461732" y="4461732"/>
                </a:lnTo>
                <a:lnTo>
                  <a:pt x="0" y="4461732"/>
                </a:lnTo>
                <a:lnTo>
                  <a:pt x="0" y="0"/>
                </a:lnTo>
                <a:close/>
              </a:path>
            </a:pathLst>
          </a:custGeom>
          <a:blipFill>
            <a:blip r:embed="rId3"/>
            <a:stretch>
              <a:fillRect l="0" t="0" r="0" b="0"/>
            </a:stretch>
          </a:blipFill>
        </p:spPr>
      </p:sp>
      <p:sp>
        <p:nvSpPr>
          <p:cNvPr name="TextBox 4" id="4"/>
          <p:cNvSpPr txBox="true"/>
          <p:nvPr/>
        </p:nvSpPr>
        <p:spPr>
          <a:xfrm rot="0">
            <a:off x="3164822" y="1779672"/>
            <a:ext cx="11958356" cy="8261985"/>
          </a:xfrm>
          <a:prstGeom prst="rect">
            <a:avLst/>
          </a:prstGeom>
        </p:spPr>
        <p:txBody>
          <a:bodyPr anchor="t" rtlCol="false" tIns="0" lIns="0" bIns="0" rIns="0">
            <a:spAutoFit/>
          </a:bodyPr>
          <a:lstStyle/>
          <a:p>
            <a:pPr algn="ctr">
              <a:lnSpc>
                <a:spcPts val="3869"/>
              </a:lnSpc>
            </a:pPr>
            <a:r>
              <a:rPr lang="en-US" sz="2999" spc="-164">
                <a:solidFill>
                  <a:srgbClr val="FFFFFF"/>
                </a:solidFill>
                <a:latin typeface="Helios"/>
                <a:ea typeface="Helios"/>
                <a:cs typeface="Helios"/>
                <a:sym typeface="Helios"/>
              </a:rPr>
              <a:t>Space debris has become a growing problem in Earth's orbit over the past century. It includes broken satellite parts, old, unused satellites, discarded rocket stages, tiny paint chips, and even frozen fuel droplets. According to NASA, there are over 27,000 tracked pieces of debris in orbit, but millions of smaller, untracked fragments also exist. These objects travel at speeds of up to 28,000 km/h (17,500 mph), fast enough to damage or destroy active satellites and spacecraft.</a:t>
            </a:r>
          </a:p>
          <a:p>
            <a:pPr algn="ctr">
              <a:lnSpc>
                <a:spcPts val="3869"/>
              </a:lnSpc>
            </a:pPr>
            <a:r>
              <a:rPr lang="en-US" sz="2999" spc="-164">
                <a:solidFill>
                  <a:srgbClr val="FFFFFF"/>
                </a:solidFill>
                <a:latin typeface="Helios"/>
                <a:ea typeface="Helios"/>
                <a:cs typeface="Helios"/>
                <a:sym typeface="Helios"/>
              </a:rPr>
              <a:t>Due to their high speeds, even small debris can damage satellites, leading to chain reactions of collisions. The diverse shapes and sizes of space debris make detection challenging using conventional methods.</a:t>
            </a:r>
          </a:p>
          <a:p>
            <a:pPr algn="ctr">
              <a:lnSpc>
                <a:spcPts val="3869"/>
              </a:lnSpc>
            </a:pPr>
            <a:r>
              <a:rPr lang="en-US" sz="2999" spc="-164">
                <a:solidFill>
                  <a:srgbClr val="FFFFFF"/>
                </a:solidFill>
                <a:latin typeface="Helios"/>
                <a:ea typeface="Helios"/>
                <a:cs typeface="Helios"/>
                <a:sym typeface="Helios"/>
              </a:rPr>
              <a:t>This project explores how deep learning can help track and detect space debris more effectively. Small satellites equipped with cameras and sensors could be used to locate and monitor debris, improving space safety. Better tracking would help space agencies predict potential collisions and protect satellites. In the future, AI-powered systems could even assist in capturing and removing space junk to keep Earth's orbit clear and safe.</a:t>
            </a:r>
          </a:p>
          <a:p>
            <a:pPr algn="ctr" marL="0" indent="0" lvl="1">
              <a:lnSpc>
                <a:spcPts val="3869"/>
              </a:lnSpc>
              <a:spcBef>
                <a:spcPct val="0"/>
              </a:spcBef>
            </a:pPr>
          </a:p>
        </p:txBody>
      </p:sp>
      <p:sp>
        <p:nvSpPr>
          <p:cNvPr name="TextBox 5" id="5"/>
          <p:cNvSpPr txBox="true"/>
          <p:nvPr/>
        </p:nvSpPr>
        <p:spPr>
          <a:xfrm rot="0">
            <a:off x="5404687" y="499137"/>
            <a:ext cx="7478626" cy="1125801"/>
          </a:xfrm>
          <a:prstGeom prst="rect">
            <a:avLst/>
          </a:prstGeom>
        </p:spPr>
        <p:txBody>
          <a:bodyPr anchor="t" rtlCol="false" tIns="0" lIns="0" bIns="0" rIns="0">
            <a:spAutoFit/>
          </a:bodyPr>
          <a:lstStyle/>
          <a:p>
            <a:pPr algn="ctr">
              <a:lnSpc>
                <a:spcPts val="8645"/>
              </a:lnSpc>
            </a:pPr>
            <a:r>
              <a:rPr lang="en-US" sz="7859">
                <a:solidFill>
                  <a:srgbClr val="FFFFFF"/>
                </a:solidFill>
                <a:latin typeface="Norwester"/>
                <a:ea typeface="Norwester"/>
                <a:cs typeface="Norwester"/>
                <a:sym typeface="Norwester"/>
              </a:rPr>
              <a:t>INTRODUCTION</a:t>
            </a:r>
          </a:p>
        </p:txBody>
      </p:sp>
      <p:grpSp>
        <p:nvGrpSpPr>
          <p:cNvPr name="Group 6" id="6"/>
          <p:cNvGrpSpPr/>
          <p:nvPr/>
        </p:nvGrpSpPr>
        <p:grpSpPr>
          <a:xfrm rot="0">
            <a:off x="15275679" y="432462"/>
            <a:ext cx="3012321" cy="4038978"/>
            <a:chOff x="0" y="0"/>
            <a:chExt cx="1410685" cy="1891473"/>
          </a:xfrm>
        </p:grpSpPr>
        <p:sp>
          <p:nvSpPr>
            <p:cNvPr name="Freeform 7" id="7"/>
            <p:cNvSpPr/>
            <p:nvPr/>
          </p:nvSpPr>
          <p:spPr>
            <a:xfrm flipH="false" flipV="false" rot="0">
              <a:off x="0" y="0"/>
              <a:ext cx="1410685" cy="1891473"/>
            </a:xfrm>
            <a:custGeom>
              <a:avLst/>
              <a:gdLst/>
              <a:ahLst/>
              <a:cxnLst/>
              <a:rect r="r" b="b" t="t" l="l"/>
              <a:pathLst>
                <a:path h="1891473" w="1410685">
                  <a:moveTo>
                    <a:pt x="74532" y="0"/>
                  </a:moveTo>
                  <a:lnTo>
                    <a:pt x="1336152" y="0"/>
                  </a:lnTo>
                  <a:cubicBezTo>
                    <a:pt x="1355919" y="0"/>
                    <a:pt x="1374877" y="7853"/>
                    <a:pt x="1388855" y="21830"/>
                  </a:cubicBezTo>
                  <a:cubicBezTo>
                    <a:pt x="1402832" y="35808"/>
                    <a:pt x="1410685" y="54765"/>
                    <a:pt x="1410685" y="74532"/>
                  </a:cubicBezTo>
                  <a:lnTo>
                    <a:pt x="1410685" y="1816941"/>
                  </a:lnTo>
                  <a:cubicBezTo>
                    <a:pt x="1410685" y="1836708"/>
                    <a:pt x="1402832" y="1855666"/>
                    <a:pt x="1388855" y="1869643"/>
                  </a:cubicBezTo>
                  <a:cubicBezTo>
                    <a:pt x="1374877" y="1883621"/>
                    <a:pt x="1355919" y="1891473"/>
                    <a:pt x="1336152" y="1891473"/>
                  </a:cubicBezTo>
                  <a:lnTo>
                    <a:pt x="74532" y="1891473"/>
                  </a:lnTo>
                  <a:cubicBezTo>
                    <a:pt x="54765" y="1891473"/>
                    <a:pt x="35808" y="1883621"/>
                    <a:pt x="21830" y="1869643"/>
                  </a:cubicBezTo>
                  <a:cubicBezTo>
                    <a:pt x="7853" y="1855666"/>
                    <a:pt x="0" y="1836708"/>
                    <a:pt x="0" y="1816941"/>
                  </a:cubicBezTo>
                  <a:lnTo>
                    <a:pt x="0" y="74532"/>
                  </a:lnTo>
                  <a:cubicBezTo>
                    <a:pt x="0" y="54765"/>
                    <a:pt x="7853" y="35808"/>
                    <a:pt x="21830" y="21830"/>
                  </a:cubicBezTo>
                  <a:cubicBezTo>
                    <a:pt x="35808" y="7853"/>
                    <a:pt x="54765" y="0"/>
                    <a:pt x="74532" y="0"/>
                  </a:cubicBezTo>
                  <a:close/>
                </a:path>
              </a:pathLst>
            </a:custGeom>
            <a:blipFill>
              <a:blip r:embed="rId4"/>
              <a:stretch>
                <a:fillRect l="-7822" t="0" r="-7822" b="0"/>
              </a:stretch>
            </a:blipFill>
            <a:ln w="76200" cap="rnd">
              <a:solidFill>
                <a:srgbClr val="FFFFFF"/>
              </a:solidFill>
              <a:prstDash val="solid"/>
              <a:round/>
            </a:ln>
          </p:spPr>
        </p:sp>
      </p:grpSp>
      <p:grpSp>
        <p:nvGrpSpPr>
          <p:cNvPr name="Group 8" id="8"/>
          <p:cNvGrpSpPr/>
          <p:nvPr/>
        </p:nvGrpSpPr>
        <p:grpSpPr>
          <a:xfrm rot="0">
            <a:off x="-3900" y="5025900"/>
            <a:ext cx="3016221" cy="4044207"/>
            <a:chOff x="0" y="0"/>
            <a:chExt cx="1410685" cy="1891473"/>
          </a:xfrm>
        </p:grpSpPr>
        <p:sp>
          <p:nvSpPr>
            <p:cNvPr name="Freeform 9" id="9"/>
            <p:cNvSpPr/>
            <p:nvPr/>
          </p:nvSpPr>
          <p:spPr>
            <a:xfrm flipH="false" flipV="false" rot="0">
              <a:off x="0" y="0"/>
              <a:ext cx="1410685" cy="1891473"/>
            </a:xfrm>
            <a:custGeom>
              <a:avLst/>
              <a:gdLst/>
              <a:ahLst/>
              <a:cxnLst/>
              <a:rect r="r" b="b" t="t" l="l"/>
              <a:pathLst>
                <a:path h="1891473" w="1410685">
                  <a:moveTo>
                    <a:pt x="74436" y="0"/>
                  </a:moveTo>
                  <a:lnTo>
                    <a:pt x="1336249" y="0"/>
                  </a:lnTo>
                  <a:cubicBezTo>
                    <a:pt x="1355990" y="0"/>
                    <a:pt x="1374923" y="7842"/>
                    <a:pt x="1388883" y="21802"/>
                  </a:cubicBezTo>
                  <a:cubicBezTo>
                    <a:pt x="1402842" y="35761"/>
                    <a:pt x="1410685" y="54694"/>
                    <a:pt x="1410685" y="74436"/>
                  </a:cubicBezTo>
                  <a:lnTo>
                    <a:pt x="1410685" y="1817037"/>
                  </a:lnTo>
                  <a:cubicBezTo>
                    <a:pt x="1410685" y="1836779"/>
                    <a:pt x="1402842" y="1855712"/>
                    <a:pt x="1388883" y="1869672"/>
                  </a:cubicBezTo>
                  <a:cubicBezTo>
                    <a:pt x="1374923" y="1883631"/>
                    <a:pt x="1355990" y="1891473"/>
                    <a:pt x="1336249" y="1891473"/>
                  </a:cubicBezTo>
                  <a:lnTo>
                    <a:pt x="74436" y="1891473"/>
                  </a:lnTo>
                  <a:cubicBezTo>
                    <a:pt x="33326" y="1891473"/>
                    <a:pt x="0" y="1858147"/>
                    <a:pt x="0" y="1817037"/>
                  </a:cubicBezTo>
                  <a:lnTo>
                    <a:pt x="0" y="74436"/>
                  </a:lnTo>
                  <a:cubicBezTo>
                    <a:pt x="0" y="54694"/>
                    <a:pt x="7842" y="35761"/>
                    <a:pt x="21802" y="21802"/>
                  </a:cubicBezTo>
                  <a:cubicBezTo>
                    <a:pt x="35761" y="7842"/>
                    <a:pt x="54694" y="0"/>
                    <a:pt x="74436" y="0"/>
                  </a:cubicBezTo>
                  <a:close/>
                </a:path>
              </a:pathLst>
            </a:custGeom>
            <a:blipFill>
              <a:blip r:embed="rId5"/>
              <a:stretch>
                <a:fillRect l="-50561" t="0" r="-50561" b="0"/>
              </a:stretch>
            </a:blipFill>
            <a:ln w="76200" cap="rnd">
              <a:solidFill>
                <a:srgbClr val="FFFFFF"/>
              </a:solidFill>
              <a:prstDash val="solid"/>
              <a:round/>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750364" y="4548574"/>
            <a:ext cx="10787271" cy="1562881"/>
          </a:xfrm>
          <a:custGeom>
            <a:avLst/>
            <a:gdLst/>
            <a:ahLst/>
            <a:cxnLst/>
            <a:rect r="r" b="b" t="t" l="l"/>
            <a:pathLst>
              <a:path h="1562881" w="10787271">
                <a:moveTo>
                  <a:pt x="0" y="0"/>
                </a:moveTo>
                <a:lnTo>
                  <a:pt x="10787272" y="0"/>
                </a:lnTo>
                <a:lnTo>
                  <a:pt x="10787272" y="1562880"/>
                </a:lnTo>
                <a:lnTo>
                  <a:pt x="0" y="1562880"/>
                </a:lnTo>
                <a:lnTo>
                  <a:pt x="0" y="0"/>
                </a:lnTo>
                <a:close/>
              </a:path>
            </a:pathLst>
          </a:custGeom>
          <a:blipFill>
            <a:blip r:embed="rId3"/>
            <a:stretch>
              <a:fillRect l="0" t="-409" r="0" b="-409"/>
            </a:stretch>
          </a:blipFill>
        </p:spPr>
      </p:sp>
      <p:sp>
        <p:nvSpPr>
          <p:cNvPr name="TextBox 4" id="4"/>
          <p:cNvSpPr txBox="true"/>
          <p:nvPr/>
        </p:nvSpPr>
        <p:spPr>
          <a:xfrm rot="0">
            <a:off x="6058689" y="643434"/>
            <a:ext cx="5394776" cy="894357"/>
          </a:xfrm>
          <a:prstGeom prst="rect">
            <a:avLst/>
          </a:prstGeom>
        </p:spPr>
        <p:txBody>
          <a:bodyPr anchor="t" rtlCol="false" tIns="0" lIns="0" bIns="0" rIns="0">
            <a:spAutoFit/>
          </a:bodyPr>
          <a:lstStyle/>
          <a:p>
            <a:pPr algn="ctr">
              <a:lnSpc>
                <a:spcPts val="6763"/>
              </a:lnSpc>
            </a:pPr>
            <a:r>
              <a:rPr lang="en-US" b="true" sz="6696">
                <a:solidFill>
                  <a:srgbClr val="FFFFFF"/>
                </a:solidFill>
                <a:latin typeface="Garet Bold"/>
                <a:ea typeface="Garet Bold"/>
                <a:cs typeface="Garet Bold"/>
                <a:sym typeface="Garet Bold"/>
              </a:rPr>
              <a:t>💾 DATASET</a:t>
            </a:r>
          </a:p>
        </p:txBody>
      </p:sp>
      <p:sp>
        <p:nvSpPr>
          <p:cNvPr name="TextBox 5" id="5"/>
          <p:cNvSpPr txBox="true"/>
          <p:nvPr/>
        </p:nvSpPr>
        <p:spPr>
          <a:xfrm rot="0">
            <a:off x="3153536" y="2078355"/>
            <a:ext cx="12106383" cy="1317625"/>
          </a:xfrm>
          <a:prstGeom prst="rect">
            <a:avLst/>
          </a:prstGeom>
        </p:spPr>
        <p:txBody>
          <a:bodyPr anchor="t" rtlCol="false" tIns="0" lIns="0" bIns="0" rIns="0">
            <a:spAutoFit/>
          </a:bodyPr>
          <a:lstStyle/>
          <a:p>
            <a:pPr algn="ctr">
              <a:lnSpc>
                <a:spcPts val="3499"/>
              </a:lnSpc>
            </a:pPr>
            <a:r>
              <a:rPr lang="en-US" sz="2499">
                <a:solidFill>
                  <a:srgbClr val="FFFFFF"/>
                </a:solidFill>
                <a:latin typeface="Poppins"/>
                <a:ea typeface="Poppins"/>
                <a:cs typeface="Poppins"/>
                <a:sym typeface="Poppins"/>
              </a:rPr>
              <a:t>dataset contains images of space with space debris. The images are of size 256*256 in jpg format. The bounding boxes are in bboxes with the columns as ImageId and bboxes0 containing list in [xmin, xmax, ymin, ymax] format.</a:t>
            </a:r>
          </a:p>
        </p:txBody>
      </p:sp>
      <p:sp>
        <p:nvSpPr>
          <p:cNvPr name="TextBox 6" id="6"/>
          <p:cNvSpPr txBox="true"/>
          <p:nvPr/>
        </p:nvSpPr>
        <p:spPr>
          <a:xfrm rot="0">
            <a:off x="4014299" y="7187779"/>
            <a:ext cx="9396006" cy="1545591"/>
          </a:xfrm>
          <a:prstGeom prst="rect">
            <a:avLst/>
          </a:prstGeom>
        </p:spPr>
        <p:txBody>
          <a:bodyPr anchor="t" rtlCol="false" tIns="0" lIns="0" bIns="0" rIns="0">
            <a:spAutoFit/>
          </a:bodyPr>
          <a:lstStyle/>
          <a:p>
            <a:pPr algn="ctr">
              <a:lnSpc>
                <a:spcPts val="4059"/>
              </a:lnSpc>
            </a:pPr>
            <a:r>
              <a:rPr lang="en-US" sz="2899">
                <a:solidFill>
                  <a:srgbClr val="FFFFFF"/>
                </a:solidFill>
                <a:latin typeface="Poppins"/>
                <a:ea typeface="Poppins"/>
                <a:cs typeface="Poppins"/>
                <a:sym typeface="Poppins"/>
              </a:rPr>
              <a:t>The boxes will be in the string but to convert them into a python list, you can simply use literal_eval function from ast python library!</a:t>
            </a:r>
          </a:p>
        </p:txBody>
      </p:sp>
      <p:sp>
        <p:nvSpPr>
          <p:cNvPr name="TextBox 7" id="7"/>
          <p:cNvSpPr txBox="true"/>
          <p:nvPr/>
        </p:nvSpPr>
        <p:spPr>
          <a:xfrm rot="0">
            <a:off x="7850487" y="3806435"/>
            <a:ext cx="2587027" cy="336550"/>
          </a:xfrm>
          <a:prstGeom prst="rect">
            <a:avLst/>
          </a:prstGeom>
        </p:spPr>
        <p:txBody>
          <a:bodyPr anchor="t" rtlCol="false" tIns="0" lIns="0" bIns="0" rIns="0">
            <a:spAutoFit/>
          </a:bodyPr>
          <a:lstStyle/>
          <a:p>
            <a:pPr algn="l">
              <a:lnSpc>
                <a:spcPts val="2524"/>
              </a:lnSpc>
            </a:pPr>
            <a:r>
              <a:rPr lang="en-US" sz="2499" b="true">
                <a:solidFill>
                  <a:srgbClr val="FFFFFF"/>
                </a:solidFill>
                <a:latin typeface="Garet Bold"/>
                <a:ea typeface="Garet Bold"/>
                <a:cs typeface="Garet Bold"/>
                <a:sym typeface="Garet Bold"/>
              </a:rPr>
              <a:t>A SAMPLE ROW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23272">
            <a:off x="-119252" y="7029795"/>
            <a:ext cx="2820390" cy="4114800"/>
          </a:xfrm>
          <a:custGeom>
            <a:avLst/>
            <a:gdLst/>
            <a:ahLst/>
            <a:cxnLst/>
            <a:rect r="r" b="b" t="t" l="l"/>
            <a:pathLst>
              <a:path h="4114800" w="2820390">
                <a:moveTo>
                  <a:pt x="0" y="0"/>
                </a:moveTo>
                <a:lnTo>
                  <a:pt x="2820389" y="0"/>
                </a:lnTo>
                <a:lnTo>
                  <a:pt x="28203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408741" y="-404642"/>
            <a:ext cx="3701118" cy="2866684"/>
          </a:xfrm>
          <a:custGeom>
            <a:avLst/>
            <a:gdLst/>
            <a:ahLst/>
            <a:cxnLst/>
            <a:rect r="r" b="b" t="t" l="l"/>
            <a:pathLst>
              <a:path h="2866684" w="3701118">
                <a:moveTo>
                  <a:pt x="0" y="0"/>
                </a:moveTo>
                <a:lnTo>
                  <a:pt x="3701118" y="0"/>
                </a:lnTo>
                <a:lnTo>
                  <a:pt x="3701118" y="2866684"/>
                </a:lnTo>
                <a:lnTo>
                  <a:pt x="0" y="28666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308830" y="4923603"/>
            <a:ext cx="3773758" cy="3938457"/>
          </a:xfrm>
          <a:custGeom>
            <a:avLst/>
            <a:gdLst/>
            <a:ahLst/>
            <a:cxnLst/>
            <a:rect r="r" b="b" t="t" l="l"/>
            <a:pathLst>
              <a:path h="3938457" w="3773758">
                <a:moveTo>
                  <a:pt x="0" y="0"/>
                </a:moveTo>
                <a:lnTo>
                  <a:pt x="3773758" y="0"/>
                </a:lnTo>
                <a:lnTo>
                  <a:pt x="3773758" y="3938457"/>
                </a:lnTo>
                <a:lnTo>
                  <a:pt x="0" y="39384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true" rot="0">
            <a:off x="-432941" y="-695184"/>
            <a:ext cx="3447768" cy="3447768"/>
          </a:xfrm>
          <a:custGeom>
            <a:avLst/>
            <a:gdLst/>
            <a:ahLst/>
            <a:cxnLst/>
            <a:rect r="r" b="b" t="t" l="l"/>
            <a:pathLst>
              <a:path h="3447768" w="3447768">
                <a:moveTo>
                  <a:pt x="0" y="3447768"/>
                </a:moveTo>
                <a:lnTo>
                  <a:pt x="3447768" y="3447768"/>
                </a:lnTo>
                <a:lnTo>
                  <a:pt x="3447768" y="0"/>
                </a:lnTo>
                <a:lnTo>
                  <a:pt x="0" y="0"/>
                </a:lnTo>
                <a:lnTo>
                  <a:pt x="0" y="3447768"/>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290943" y="3256257"/>
            <a:ext cx="4923543" cy="1835785"/>
          </a:xfrm>
          <a:prstGeom prst="rect">
            <a:avLst/>
          </a:prstGeom>
        </p:spPr>
        <p:txBody>
          <a:bodyPr anchor="t" rtlCol="false" tIns="0" lIns="0" bIns="0" rIns="0">
            <a:spAutoFit/>
          </a:bodyPr>
          <a:lstStyle/>
          <a:p>
            <a:pPr algn="ctr">
              <a:lnSpc>
                <a:spcPts val="7069"/>
              </a:lnSpc>
            </a:pPr>
            <a:r>
              <a:rPr lang="en-US" b="true" sz="6999">
                <a:solidFill>
                  <a:srgbClr val="FFFFFF"/>
                </a:solidFill>
                <a:latin typeface="Garet Bold"/>
                <a:ea typeface="Garet Bold"/>
                <a:cs typeface="Garet Bold"/>
                <a:sym typeface="Garet Bold"/>
              </a:rPr>
              <a:t>📁 DATA SPLITTING </a:t>
            </a:r>
          </a:p>
        </p:txBody>
      </p:sp>
      <p:sp>
        <p:nvSpPr>
          <p:cNvPr name="TextBox 9" id="9"/>
          <p:cNvSpPr txBox="true"/>
          <p:nvPr/>
        </p:nvSpPr>
        <p:spPr>
          <a:xfrm rot="0">
            <a:off x="10307732" y="2843082"/>
            <a:ext cx="6001098" cy="1682115"/>
          </a:xfrm>
          <a:prstGeom prst="rect">
            <a:avLst/>
          </a:prstGeom>
        </p:spPr>
        <p:txBody>
          <a:bodyPr anchor="t" rtlCol="false" tIns="0" lIns="0" bIns="0" rIns="0">
            <a:spAutoFit/>
          </a:bodyPr>
          <a:lstStyle/>
          <a:p>
            <a:pPr algn="just">
              <a:lnSpc>
                <a:spcPts val="3359"/>
              </a:lnSpc>
            </a:pPr>
            <a:r>
              <a:rPr lang="en-US" sz="2399">
                <a:solidFill>
                  <a:srgbClr val="FFFFFF"/>
                </a:solidFill>
                <a:latin typeface="Poppins"/>
                <a:ea typeface="Poppins"/>
                <a:cs typeface="Poppins"/>
                <a:sym typeface="Poppins"/>
              </a:rPr>
              <a:t>(20000 samples) This csv file contains the ImageID column corresponding </a:t>
            </a:r>
            <a:r>
              <a:rPr lang="en-US" sz="2399">
                <a:solidFill>
                  <a:srgbClr val="FFFFFF"/>
                </a:solidFill>
                <a:latin typeface="Poppins"/>
                <a:ea typeface="Poppins"/>
                <a:cs typeface="Poppins"/>
                <a:sym typeface="Poppins"/>
              </a:rPr>
              <a:t>and bboxes the column contains bounding boxes in a list.</a:t>
            </a:r>
          </a:p>
        </p:txBody>
      </p:sp>
      <p:sp>
        <p:nvSpPr>
          <p:cNvPr name="TextBox 10" id="10"/>
          <p:cNvSpPr txBox="true"/>
          <p:nvPr/>
        </p:nvSpPr>
        <p:spPr>
          <a:xfrm rot="0">
            <a:off x="8465330" y="2966907"/>
            <a:ext cx="1379218" cy="396240"/>
          </a:xfrm>
          <a:prstGeom prst="rect">
            <a:avLst/>
          </a:prstGeom>
        </p:spPr>
        <p:txBody>
          <a:bodyPr anchor="t" rtlCol="false" tIns="0" lIns="0" bIns="0" rIns="0">
            <a:spAutoFit/>
          </a:bodyPr>
          <a:lstStyle/>
          <a:p>
            <a:pPr algn="r">
              <a:lnSpc>
                <a:spcPts val="3030"/>
              </a:lnSpc>
            </a:pPr>
            <a:r>
              <a:rPr lang="en-US" b="true" sz="3000">
                <a:solidFill>
                  <a:srgbClr val="FFFFFF"/>
                </a:solidFill>
                <a:latin typeface="Garet Bold"/>
                <a:ea typeface="Garet Bold"/>
                <a:cs typeface="Garet Bold"/>
                <a:sym typeface="Garet Bold"/>
              </a:rPr>
              <a:t>TRAIN</a:t>
            </a:r>
          </a:p>
        </p:txBody>
      </p:sp>
      <p:sp>
        <p:nvSpPr>
          <p:cNvPr name="TextBox 11" id="11"/>
          <p:cNvSpPr txBox="true"/>
          <p:nvPr/>
        </p:nvSpPr>
        <p:spPr>
          <a:xfrm rot="0">
            <a:off x="10307732" y="4630233"/>
            <a:ext cx="6001098" cy="1682115"/>
          </a:xfrm>
          <a:prstGeom prst="rect">
            <a:avLst/>
          </a:prstGeom>
        </p:spPr>
        <p:txBody>
          <a:bodyPr anchor="t" rtlCol="false" tIns="0" lIns="0" bIns="0" rIns="0">
            <a:spAutoFit/>
          </a:bodyPr>
          <a:lstStyle/>
          <a:p>
            <a:pPr algn="just">
              <a:lnSpc>
                <a:spcPts val="3359"/>
              </a:lnSpc>
            </a:pPr>
            <a:r>
              <a:rPr lang="en-US" sz="2399">
                <a:solidFill>
                  <a:srgbClr val="FFFFFF"/>
                </a:solidFill>
                <a:latin typeface="Poppins"/>
                <a:ea typeface="Poppins"/>
                <a:cs typeface="Poppins"/>
                <a:sym typeface="Poppins"/>
              </a:rPr>
              <a:t>(2000 samples) This csv file contains the ImageID column corresponding</a:t>
            </a:r>
            <a:r>
              <a:rPr lang="en-US" sz="2399">
                <a:solidFill>
                  <a:srgbClr val="FFFFFF"/>
                </a:solidFill>
                <a:latin typeface="Poppins"/>
                <a:ea typeface="Poppins"/>
                <a:cs typeface="Poppins"/>
                <a:sym typeface="Poppins"/>
              </a:rPr>
              <a:t> and bboxes the column contains bounding boxes in a list.</a:t>
            </a:r>
          </a:p>
        </p:txBody>
      </p:sp>
      <p:sp>
        <p:nvSpPr>
          <p:cNvPr name="TextBox 12" id="12"/>
          <p:cNvSpPr txBox="true"/>
          <p:nvPr/>
        </p:nvSpPr>
        <p:spPr>
          <a:xfrm rot="0">
            <a:off x="8465330" y="4747260"/>
            <a:ext cx="832034" cy="396240"/>
          </a:xfrm>
          <a:prstGeom prst="rect">
            <a:avLst/>
          </a:prstGeom>
        </p:spPr>
        <p:txBody>
          <a:bodyPr anchor="t" rtlCol="false" tIns="0" lIns="0" bIns="0" rIns="0">
            <a:spAutoFit/>
          </a:bodyPr>
          <a:lstStyle/>
          <a:p>
            <a:pPr algn="r">
              <a:lnSpc>
                <a:spcPts val="3030"/>
              </a:lnSpc>
            </a:pPr>
            <a:r>
              <a:rPr lang="en-US" b="true" sz="3000">
                <a:solidFill>
                  <a:srgbClr val="FFFFFF"/>
                </a:solidFill>
                <a:latin typeface="Garet Bold"/>
                <a:ea typeface="Garet Bold"/>
                <a:cs typeface="Garet Bold"/>
                <a:sym typeface="Garet Bold"/>
              </a:rPr>
              <a:t>VAL</a:t>
            </a:r>
          </a:p>
        </p:txBody>
      </p:sp>
      <p:sp>
        <p:nvSpPr>
          <p:cNvPr name="TextBox 13" id="13"/>
          <p:cNvSpPr txBox="true"/>
          <p:nvPr/>
        </p:nvSpPr>
        <p:spPr>
          <a:xfrm rot="0">
            <a:off x="10307732" y="6413313"/>
            <a:ext cx="6001098" cy="1682115"/>
          </a:xfrm>
          <a:prstGeom prst="rect">
            <a:avLst/>
          </a:prstGeom>
        </p:spPr>
        <p:txBody>
          <a:bodyPr anchor="t" rtlCol="false" tIns="0" lIns="0" bIns="0" rIns="0">
            <a:spAutoFit/>
          </a:bodyPr>
          <a:lstStyle/>
          <a:p>
            <a:pPr algn="just">
              <a:lnSpc>
                <a:spcPts val="3359"/>
              </a:lnSpc>
            </a:pPr>
            <a:r>
              <a:rPr lang="en-US" sz="2399">
                <a:solidFill>
                  <a:srgbClr val="FFFFFF"/>
                </a:solidFill>
                <a:latin typeface="Poppins"/>
                <a:ea typeface="Poppins"/>
                <a:cs typeface="Poppins"/>
                <a:sym typeface="Poppins"/>
              </a:rPr>
              <a:t>(5000 samples) This zip file contains space with debris images which will be used to evaluate the performance of the model.</a:t>
            </a:r>
          </a:p>
        </p:txBody>
      </p:sp>
      <p:sp>
        <p:nvSpPr>
          <p:cNvPr name="TextBox 14" id="14"/>
          <p:cNvSpPr txBox="true"/>
          <p:nvPr/>
        </p:nvSpPr>
        <p:spPr>
          <a:xfrm rot="0">
            <a:off x="8465330" y="6537138"/>
            <a:ext cx="1160344" cy="396240"/>
          </a:xfrm>
          <a:prstGeom prst="rect">
            <a:avLst/>
          </a:prstGeom>
        </p:spPr>
        <p:txBody>
          <a:bodyPr anchor="t" rtlCol="false" tIns="0" lIns="0" bIns="0" rIns="0">
            <a:spAutoFit/>
          </a:bodyPr>
          <a:lstStyle/>
          <a:p>
            <a:pPr algn="r">
              <a:lnSpc>
                <a:spcPts val="3030"/>
              </a:lnSpc>
            </a:pPr>
            <a:r>
              <a:rPr lang="en-US" b="true" sz="3000">
                <a:solidFill>
                  <a:srgbClr val="FFFFFF"/>
                </a:solidFill>
                <a:latin typeface="Garet Bold"/>
                <a:ea typeface="Garet Bold"/>
                <a:cs typeface="Garet Bold"/>
                <a:sym typeface="Garet Bold"/>
                <a:hlinkClick r:id="rId12" tooltip="http://test.zip"/>
              </a:rPr>
              <a:t>TEST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400696" y="643434"/>
            <a:ext cx="4710761" cy="894357"/>
          </a:xfrm>
          <a:prstGeom prst="rect">
            <a:avLst/>
          </a:prstGeom>
        </p:spPr>
        <p:txBody>
          <a:bodyPr anchor="t" rtlCol="false" tIns="0" lIns="0" bIns="0" rIns="0">
            <a:spAutoFit/>
          </a:bodyPr>
          <a:lstStyle/>
          <a:p>
            <a:pPr algn="ctr">
              <a:lnSpc>
                <a:spcPts val="6763"/>
              </a:lnSpc>
            </a:pPr>
            <a:r>
              <a:rPr lang="en-US" b="true" sz="6696">
                <a:solidFill>
                  <a:srgbClr val="FFFFFF"/>
                </a:solidFill>
                <a:latin typeface="Garet Bold"/>
                <a:ea typeface="Garet Bold"/>
                <a:cs typeface="Garet Bold"/>
                <a:sym typeface="Garet Bold"/>
              </a:rPr>
              <a:t>LIBRARIES </a:t>
            </a:r>
          </a:p>
        </p:txBody>
      </p:sp>
      <p:sp>
        <p:nvSpPr>
          <p:cNvPr name="TextBox 4" id="4"/>
          <p:cNvSpPr txBox="true"/>
          <p:nvPr/>
        </p:nvSpPr>
        <p:spPr>
          <a:xfrm rot="0">
            <a:off x="0" y="2519307"/>
            <a:ext cx="14530857" cy="4730466"/>
          </a:xfrm>
          <a:prstGeom prst="rect">
            <a:avLst/>
          </a:prstGeom>
        </p:spPr>
        <p:txBody>
          <a:bodyPr anchor="t" rtlCol="false" tIns="0" lIns="0" bIns="0" rIns="0">
            <a:spAutoFit/>
          </a:bodyPr>
          <a:lstStyle/>
          <a:p>
            <a:pPr algn="l">
              <a:lnSpc>
                <a:spcPts val="4200"/>
              </a:lnSpc>
            </a:pPr>
            <a:r>
              <a:rPr lang="en-US" sz="3000">
                <a:solidFill>
                  <a:srgbClr val="FFFFFF"/>
                </a:solidFill>
                <a:latin typeface="Poppins"/>
                <a:ea typeface="Poppins"/>
                <a:cs typeface="Poppins"/>
                <a:sym typeface="Poppins"/>
              </a:rPr>
              <a:t>The main libraries used in this project is :</a:t>
            </a:r>
          </a:p>
          <a:p>
            <a:pPr algn="l" marL="647838" indent="-323919" lvl="1">
              <a:lnSpc>
                <a:spcPts val="4200"/>
              </a:lnSpc>
              <a:buFont typeface="Arial"/>
              <a:buChar char="•"/>
            </a:pPr>
            <a:r>
              <a:rPr lang="en-US" sz="3000">
                <a:solidFill>
                  <a:srgbClr val="FFFFFF"/>
                </a:solidFill>
                <a:latin typeface="Poppins"/>
                <a:ea typeface="Poppins"/>
                <a:cs typeface="Poppins"/>
                <a:sym typeface="Poppins"/>
              </a:rPr>
              <a:t>Detectron2 : Object detection framework for Faster R-CNN.</a:t>
            </a:r>
          </a:p>
          <a:p>
            <a:pPr algn="l" marL="647838" indent="-323919" lvl="1">
              <a:lnSpc>
                <a:spcPts val="4200"/>
              </a:lnSpc>
              <a:buFont typeface="Arial"/>
              <a:buChar char="•"/>
            </a:pPr>
            <a:r>
              <a:rPr lang="en-US" sz="3000">
                <a:solidFill>
                  <a:srgbClr val="FFFFFF"/>
                </a:solidFill>
                <a:latin typeface="Poppins"/>
                <a:ea typeface="Poppins"/>
                <a:cs typeface="Poppins"/>
                <a:sym typeface="Poppins"/>
              </a:rPr>
              <a:t>Open CV : Image processing, loading images, and drawing bounding boxes.</a:t>
            </a:r>
          </a:p>
          <a:p>
            <a:pPr algn="l" marL="647838" indent="-323919" lvl="1">
              <a:lnSpc>
                <a:spcPts val="4200"/>
              </a:lnSpc>
              <a:buFont typeface="Arial"/>
              <a:buChar char="•"/>
            </a:pPr>
            <a:r>
              <a:rPr lang="en-US" sz="3000">
                <a:solidFill>
                  <a:srgbClr val="FFFFFF"/>
                </a:solidFill>
                <a:latin typeface="Poppins"/>
                <a:ea typeface="Poppins"/>
                <a:cs typeface="Poppins"/>
                <a:sym typeface="Poppins"/>
              </a:rPr>
              <a:t>PyTorch </a:t>
            </a:r>
          </a:p>
          <a:p>
            <a:pPr algn="l" marL="647838" indent="-323919" lvl="1">
              <a:lnSpc>
                <a:spcPts val="4200"/>
              </a:lnSpc>
              <a:buFont typeface="Arial"/>
              <a:buChar char="•"/>
            </a:pPr>
            <a:r>
              <a:rPr lang="en-US" sz="3000">
                <a:solidFill>
                  <a:srgbClr val="FFFFFF"/>
                </a:solidFill>
                <a:latin typeface="Poppins"/>
                <a:ea typeface="Poppins"/>
                <a:cs typeface="Poppins"/>
                <a:sym typeface="Poppins"/>
              </a:rPr>
              <a:t>Pandas </a:t>
            </a:r>
          </a:p>
          <a:p>
            <a:pPr algn="l" marL="647838" indent="-323919" lvl="1">
              <a:lnSpc>
                <a:spcPts val="4200"/>
              </a:lnSpc>
              <a:buFont typeface="Arial"/>
              <a:buChar char="•"/>
            </a:pPr>
            <a:r>
              <a:rPr lang="en-US" sz="3000">
                <a:solidFill>
                  <a:srgbClr val="FFFFFF"/>
                </a:solidFill>
                <a:latin typeface="Poppins"/>
                <a:ea typeface="Poppins"/>
                <a:cs typeface="Poppins"/>
                <a:sym typeface="Poppins"/>
              </a:rPr>
              <a:t>Numpy</a:t>
            </a:r>
          </a:p>
          <a:p>
            <a:pPr algn="l" marL="647838" indent="-323919" lvl="1">
              <a:lnSpc>
                <a:spcPts val="4200"/>
              </a:lnSpc>
              <a:buFont typeface="Arial"/>
              <a:buChar char="•"/>
            </a:pPr>
            <a:r>
              <a:rPr lang="en-US" sz="3000">
                <a:solidFill>
                  <a:srgbClr val="FFFFFF"/>
                </a:solidFill>
                <a:latin typeface="Poppins"/>
                <a:ea typeface="Poppins"/>
                <a:cs typeface="Poppins"/>
                <a:sym typeface="Poppins"/>
              </a:rPr>
              <a:t>Matplotlib </a:t>
            </a:r>
          </a:p>
          <a:p>
            <a:pPr algn="l" marL="647838" indent="-323919" lvl="1">
              <a:lnSpc>
                <a:spcPts val="4200"/>
              </a:lnSpc>
              <a:buFont typeface="Arial"/>
              <a:buChar char="•"/>
            </a:pPr>
            <a:r>
              <a:rPr lang="en-US" sz="3000">
                <a:solidFill>
                  <a:srgbClr val="FFFFFF"/>
                </a:solidFill>
                <a:latin typeface="Poppins"/>
                <a:ea typeface="Poppins"/>
                <a:cs typeface="Poppins"/>
                <a:sym typeface="Poppins"/>
              </a:rPr>
              <a:t>TensorBoard : Visualizing training loss, accuracy, and performance.</a:t>
            </a:r>
          </a:p>
        </p:txBody>
      </p:sp>
      <p:sp>
        <p:nvSpPr>
          <p:cNvPr name="TextBox 5" id="5"/>
          <p:cNvSpPr txBox="true"/>
          <p:nvPr/>
        </p:nvSpPr>
        <p:spPr>
          <a:xfrm rot="0">
            <a:off x="532562" y="1816249"/>
            <a:ext cx="5598488" cy="594360"/>
          </a:xfrm>
          <a:prstGeom prst="rect">
            <a:avLst/>
          </a:prstGeom>
        </p:spPr>
        <p:txBody>
          <a:bodyPr anchor="t" rtlCol="false" tIns="0" lIns="0" bIns="0" rIns="0">
            <a:spAutoFit/>
          </a:bodyPr>
          <a:lstStyle/>
          <a:p>
            <a:pPr algn="l">
              <a:lnSpc>
                <a:spcPts val="4545"/>
              </a:lnSpc>
            </a:pPr>
            <a:r>
              <a:rPr lang="en-US" sz="4500" b="true">
                <a:solidFill>
                  <a:srgbClr val="FFFFFF"/>
                </a:solidFill>
                <a:latin typeface="Garet Bold"/>
                <a:ea typeface="Garet Bold"/>
                <a:cs typeface="Garet Bold"/>
                <a:sym typeface="Garet Bold"/>
              </a:rPr>
              <a:t>MAIN LIBRARIES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415048" y="3001501"/>
            <a:ext cx="8500327" cy="4283997"/>
          </a:xfrm>
          <a:custGeom>
            <a:avLst/>
            <a:gdLst/>
            <a:ahLst/>
            <a:cxnLst/>
            <a:rect r="r" b="b" t="t" l="l"/>
            <a:pathLst>
              <a:path h="4283997" w="8500327">
                <a:moveTo>
                  <a:pt x="0" y="0"/>
                </a:moveTo>
                <a:lnTo>
                  <a:pt x="8500327" y="0"/>
                </a:lnTo>
                <a:lnTo>
                  <a:pt x="8500327" y="4283998"/>
                </a:lnTo>
                <a:lnTo>
                  <a:pt x="0" y="4283998"/>
                </a:lnTo>
                <a:lnTo>
                  <a:pt x="0" y="0"/>
                </a:lnTo>
                <a:close/>
              </a:path>
            </a:pathLst>
          </a:custGeom>
          <a:blipFill>
            <a:blip r:embed="rId3"/>
            <a:stretch>
              <a:fillRect l="-2301" t="0" r="0" b="0"/>
            </a:stretch>
          </a:blipFill>
        </p:spPr>
      </p:sp>
      <p:sp>
        <p:nvSpPr>
          <p:cNvPr name="TextBox 4" id="4"/>
          <p:cNvSpPr txBox="true"/>
          <p:nvPr/>
        </p:nvSpPr>
        <p:spPr>
          <a:xfrm rot="0">
            <a:off x="6400696" y="643434"/>
            <a:ext cx="4710761" cy="894357"/>
          </a:xfrm>
          <a:prstGeom prst="rect">
            <a:avLst/>
          </a:prstGeom>
        </p:spPr>
        <p:txBody>
          <a:bodyPr anchor="t" rtlCol="false" tIns="0" lIns="0" bIns="0" rIns="0">
            <a:spAutoFit/>
          </a:bodyPr>
          <a:lstStyle/>
          <a:p>
            <a:pPr algn="ctr">
              <a:lnSpc>
                <a:spcPts val="6763"/>
              </a:lnSpc>
            </a:pPr>
            <a:r>
              <a:rPr lang="en-US" b="true" sz="6696">
                <a:solidFill>
                  <a:srgbClr val="FFFFFF"/>
                </a:solidFill>
                <a:latin typeface="Garet Bold"/>
                <a:ea typeface="Garet Bold"/>
                <a:cs typeface="Garet Bold"/>
                <a:sym typeface="Garet Bold"/>
              </a:rPr>
              <a:t>LIBRARIES </a:t>
            </a:r>
          </a:p>
        </p:txBody>
      </p:sp>
      <p:sp>
        <p:nvSpPr>
          <p:cNvPr name="TextBox 5" id="5"/>
          <p:cNvSpPr txBox="true"/>
          <p:nvPr/>
        </p:nvSpPr>
        <p:spPr>
          <a:xfrm rot="0">
            <a:off x="144550" y="2515384"/>
            <a:ext cx="8999450" cy="6304118"/>
          </a:xfrm>
          <a:prstGeom prst="rect">
            <a:avLst/>
          </a:prstGeom>
        </p:spPr>
        <p:txBody>
          <a:bodyPr anchor="t" rtlCol="false" tIns="0" lIns="0" bIns="0" rIns="0">
            <a:spAutoFit/>
          </a:bodyPr>
          <a:lstStyle/>
          <a:p>
            <a:pPr algn="l">
              <a:lnSpc>
                <a:spcPts val="4200"/>
              </a:lnSpc>
            </a:pPr>
            <a:r>
              <a:rPr lang="en-US" sz="3000">
                <a:solidFill>
                  <a:srgbClr val="FFFFFF"/>
                </a:solidFill>
                <a:latin typeface="Poppins"/>
                <a:ea typeface="Poppins"/>
                <a:cs typeface="Poppins"/>
                <a:sym typeface="Poppins"/>
              </a:rPr>
              <a:t>Various libraries were used for this project but the main library is Detectron2  made by Facebook specially for object detection  which makes it the suitable library,It is built on PyTorch and provides pre-trained models for tasks like object detection, instance segmentation, keypoint detection, and panoptic segmentation. Detectron2 is optimized for speed, flexibility, and scalability, making it ideal for training custom object detection models with datasets in COCO format</a:t>
            </a:r>
          </a:p>
        </p:txBody>
      </p:sp>
      <p:sp>
        <p:nvSpPr>
          <p:cNvPr name="TextBox 6" id="6"/>
          <p:cNvSpPr txBox="true"/>
          <p:nvPr/>
        </p:nvSpPr>
        <p:spPr>
          <a:xfrm rot="0">
            <a:off x="532562" y="1816249"/>
            <a:ext cx="5598488" cy="594360"/>
          </a:xfrm>
          <a:prstGeom prst="rect">
            <a:avLst/>
          </a:prstGeom>
        </p:spPr>
        <p:txBody>
          <a:bodyPr anchor="t" rtlCol="false" tIns="0" lIns="0" bIns="0" rIns="0">
            <a:spAutoFit/>
          </a:bodyPr>
          <a:lstStyle/>
          <a:p>
            <a:pPr algn="l">
              <a:lnSpc>
                <a:spcPts val="4545"/>
              </a:lnSpc>
            </a:pPr>
            <a:r>
              <a:rPr lang="en-US" sz="4500" b="true">
                <a:solidFill>
                  <a:srgbClr val="FFFFFF"/>
                </a:solidFill>
                <a:latin typeface="Garet Bold"/>
                <a:ea typeface="Garet Bold"/>
                <a:cs typeface="Garet Bold"/>
                <a:sym typeface="Garet Bold"/>
              </a:rPr>
              <a:t>DETECTRON2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DAGePKFF5Jc</dc:identifier>
  <dcterms:modified xsi:type="dcterms:W3CDTF">2011-08-01T06:04:30Z</dcterms:modified>
  <cp:revision>1</cp:revision>
  <dc:title>Blue and Black Neon Bold Gradient Modern Galaxy Playful Illustrative Universe Project Presentation</dc:title>
</cp:coreProperties>
</file>